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1"/>
  </p:handoutMasterIdLst>
  <p:sldIdLst>
    <p:sldId id="272" r:id="rId2"/>
    <p:sldId id="257" r:id="rId3"/>
    <p:sldId id="258" r:id="rId4"/>
    <p:sldId id="260" r:id="rId5"/>
    <p:sldId id="276" r:id="rId6"/>
    <p:sldId id="277" r:id="rId7"/>
    <p:sldId id="278" r:id="rId8"/>
    <p:sldId id="267" r:id="rId9"/>
    <p:sldId id="268" r:id="rId10"/>
    <p:sldId id="269" r:id="rId11"/>
    <p:sldId id="270" r:id="rId12"/>
    <p:sldId id="259" r:id="rId13"/>
    <p:sldId id="265" r:id="rId14"/>
    <p:sldId id="262" r:id="rId15"/>
    <p:sldId id="264" r:id="rId16"/>
    <p:sldId id="266" r:id="rId17"/>
    <p:sldId id="273" r:id="rId18"/>
    <p:sldId id="274" r:id="rId19"/>
    <p:sldId id="275" r:id="rId20"/>
  </p:sldIdLst>
  <p:sldSz cx="12192000" cy="6858000"/>
  <p:notesSz cx="6648450" cy="98504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4660"/>
  </p:normalViewPr>
  <p:slideViewPr>
    <p:cSldViewPr snapToGrid="0">
      <p:cViewPr varScale="1">
        <p:scale>
          <a:sx n="98" d="100"/>
          <a:sy n="98" d="100"/>
        </p:scale>
        <p:origin x="1008"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0995" cy="4942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765916" y="0"/>
            <a:ext cx="2880995" cy="494233"/>
          </a:xfrm>
          <a:prstGeom prst="rect">
            <a:avLst/>
          </a:prstGeom>
        </p:spPr>
        <p:txBody>
          <a:bodyPr vert="horz" lIns="91440" tIns="45720" rIns="91440" bIns="45720" rtlCol="0"/>
          <a:lstStyle>
            <a:lvl1pPr algn="r">
              <a:defRPr sz="1200"/>
            </a:lvl1pPr>
          </a:lstStyle>
          <a:p>
            <a:fld id="{B6B922F0-CD07-4EB7-BEDF-D312BFD7F8A5}" type="datetimeFigureOut">
              <a:rPr lang="nl-NL" smtClean="0"/>
              <a:t>27-11-2023</a:t>
            </a:fld>
            <a:endParaRPr lang="nl-NL"/>
          </a:p>
        </p:txBody>
      </p:sp>
      <p:sp>
        <p:nvSpPr>
          <p:cNvPr id="4" name="Tijdelijke aanduiding voor voettekst 3"/>
          <p:cNvSpPr>
            <a:spLocks noGrp="1"/>
          </p:cNvSpPr>
          <p:nvPr>
            <p:ph type="ftr" sz="quarter" idx="2"/>
          </p:nvPr>
        </p:nvSpPr>
        <p:spPr>
          <a:xfrm>
            <a:off x="0" y="9356207"/>
            <a:ext cx="2880995" cy="4942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765916" y="9356207"/>
            <a:ext cx="2880995" cy="494232"/>
          </a:xfrm>
          <a:prstGeom prst="rect">
            <a:avLst/>
          </a:prstGeom>
        </p:spPr>
        <p:txBody>
          <a:bodyPr vert="horz" lIns="91440" tIns="45720" rIns="91440" bIns="45720" rtlCol="0" anchor="b"/>
          <a:lstStyle>
            <a:lvl1pPr algn="r">
              <a:defRPr sz="1200"/>
            </a:lvl1pPr>
          </a:lstStyle>
          <a:p>
            <a:fld id="{B0430BDA-3D83-4FE0-8A12-E83571B57A6A}" type="slidenum">
              <a:rPr lang="nl-NL" smtClean="0"/>
              <a:t>‹nr.›</a:t>
            </a:fld>
            <a:endParaRPr lang="nl-NL"/>
          </a:p>
        </p:txBody>
      </p:sp>
    </p:spTree>
    <p:extLst>
      <p:ext uri="{BB962C8B-B14F-4D97-AF65-F5344CB8AC3E}">
        <p14:creationId xmlns:p14="http://schemas.microsoft.com/office/powerpoint/2010/main" val="162066469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a:t>Klik om de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a:t>Klik om de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de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a:t>Klik om de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a:t>Klik om de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a:t>Klik om de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a:t>Klik om de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11/27/2023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S8hG3kNbLQw" TargetMode="External"/><Relationship Id="rId2" Type="http://schemas.openxmlformats.org/officeDocument/2006/relationships/hyperlink" Target="https://www.youtube.com/watch?v=4IpiAjC51ug"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schooltv.nl/video/krijgen-eenden-geen-koude-pootjes-op-het-ijs-het-is-maar-goed-dat-ze-koude-pootjes-krijgen/#q=trefwoord%3A%22eend%22" TargetMode="External"/><Relationship Id="rId4" Type="http://schemas.openxmlformats.org/officeDocument/2006/relationships/hyperlink" Target="https://schooltv.nl/video/de-eend-onze-bekendste-waggelende-voge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r>
              <a:rPr lang="nl-NL" dirty="0"/>
              <a:t>Start van het programma</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093" y="0"/>
            <a:ext cx="9698224" cy="6858000"/>
          </a:xfrm>
          <a:prstGeom prst="rect">
            <a:avLst/>
          </a:prstGeom>
        </p:spPr>
      </p:pic>
      <p:sp>
        <p:nvSpPr>
          <p:cNvPr id="5" name="Rechthoek 4"/>
          <p:cNvSpPr/>
          <p:nvPr/>
        </p:nvSpPr>
        <p:spPr>
          <a:xfrm>
            <a:off x="0" y="0"/>
            <a:ext cx="1419807"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6" name="Rechthoek 5"/>
          <p:cNvSpPr/>
          <p:nvPr/>
        </p:nvSpPr>
        <p:spPr>
          <a:xfrm>
            <a:off x="10772193" y="0"/>
            <a:ext cx="1419807" cy="68662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p:nvSpPr>
        <p:spPr>
          <a:xfrm rot="16200000">
            <a:off x="8520800" y="3084178"/>
            <a:ext cx="5922592" cy="646331"/>
          </a:xfrm>
          <a:prstGeom prst="rect">
            <a:avLst/>
          </a:prstGeom>
        </p:spPr>
        <p:txBody>
          <a:bodyPr wrap="square">
            <a:spAutoFit/>
          </a:bodyPr>
          <a:lstStyle/>
          <a:p>
            <a:r>
              <a:rPr lang="nl-NL" sz="3600" b="1" dirty="0">
                <a:solidFill>
                  <a:schemeClr val="bg1"/>
                </a:solidFill>
              </a:rPr>
              <a:t>EENDENKOOI WARMOND</a:t>
            </a:r>
          </a:p>
        </p:txBody>
      </p:sp>
      <p:sp>
        <p:nvSpPr>
          <p:cNvPr id="9" name="Rechthoek 8"/>
          <p:cNvSpPr/>
          <p:nvPr/>
        </p:nvSpPr>
        <p:spPr>
          <a:xfrm>
            <a:off x="3528601" y="6215788"/>
            <a:ext cx="6304204" cy="646331"/>
          </a:xfrm>
          <a:prstGeom prst="rect">
            <a:avLst/>
          </a:prstGeom>
        </p:spPr>
        <p:txBody>
          <a:bodyPr wrap="square">
            <a:spAutoFit/>
          </a:bodyPr>
          <a:lstStyle/>
          <a:p>
            <a:r>
              <a:rPr lang="nl-NL" b="1" dirty="0"/>
              <a:t>Wat is een eendenkooi</a:t>
            </a:r>
          </a:p>
          <a:p>
            <a:r>
              <a:rPr lang="nl-NL" b="1" dirty="0"/>
              <a:t>Vragen en antwoorden van het Eendenkooi - werkblad</a:t>
            </a:r>
          </a:p>
        </p:txBody>
      </p:sp>
    </p:spTree>
    <p:extLst>
      <p:ext uri="{BB962C8B-B14F-4D97-AF65-F5344CB8AC3E}">
        <p14:creationId xmlns:p14="http://schemas.microsoft.com/office/powerpoint/2010/main" val="2327881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Opdracht 2</a:t>
            </a:r>
            <a:br>
              <a:rPr lang="nl-NL" b="1" dirty="0"/>
            </a:br>
            <a:r>
              <a:rPr lang="nl-NL" b="1" dirty="0"/>
              <a:t>Tien vragen</a:t>
            </a:r>
          </a:p>
        </p:txBody>
      </p:sp>
      <p:sp>
        <p:nvSpPr>
          <p:cNvPr id="3" name="Tijdelijke aanduiding voor inhoud 2"/>
          <p:cNvSpPr>
            <a:spLocks noGrp="1"/>
          </p:cNvSpPr>
          <p:nvPr>
            <p:ph idx="1"/>
          </p:nvPr>
        </p:nvSpPr>
        <p:spPr>
          <a:xfrm>
            <a:off x="2589212" y="2133600"/>
            <a:ext cx="8915400" cy="4033024"/>
          </a:xfrm>
        </p:spPr>
        <p:txBody>
          <a:bodyPr>
            <a:noAutofit/>
          </a:bodyPr>
          <a:lstStyle/>
          <a:p>
            <a:pPr>
              <a:buFont typeface="+mj-lt"/>
              <a:buAutoNum type="arabicPeriod"/>
            </a:pPr>
            <a:r>
              <a:rPr lang="nl-NL" dirty="0"/>
              <a:t>In welke tijd van het jaar zijn er de meeste eenden op de kooiplas? </a:t>
            </a:r>
          </a:p>
          <a:p>
            <a:pPr>
              <a:buFont typeface="+mj-lt"/>
              <a:buAutoNum type="arabicPeriod"/>
            </a:pPr>
            <a:r>
              <a:rPr lang="nl-NL" dirty="0"/>
              <a:t>Waarom komen er zoveel eenden naar de kooiplas? </a:t>
            </a:r>
          </a:p>
          <a:p>
            <a:pPr>
              <a:buFont typeface="+mj-lt"/>
              <a:buAutoNum type="arabicPeriod"/>
            </a:pPr>
            <a:r>
              <a:rPr lang="nl-NL" dirty="0"/>
              <a:t>Noem een paar soorten vogels die de eendenkooi als broedgebied gebruiken: </a:t>
            </a:r>
          </a:p>
          <a:p>
            <a:pPr>
              <a:buFont typeface="+mj-lt"/>
              <a:buAutoNum type="arabicPeriod"/>
            </a:pPr>
            <a:r>
              <a:rPr lang="nl-NL" dirty="0"/>
              <a:t>Waarom krijgt een eend zoveel kuikens? </a:t>
            </a:r>
          </a:p>
          <a:p>
            <a:pPr>
              <a:buFont typeface="+mj-lt"/>
              <a:buAutoNum type="arabicPeriod"/>
            </a:pPr>
            <a:r>
              <a:rPr lang="nl-NL" dirty="0"/>
              <a:t>Waarom zijn de kooikers begonnen met het vangen van eenden? </a:t>
            </a:r>
          </a:p>
          <a:p>
            <a:pPr>
              <a:buFont typeface="+mj-lt"/>
              <a:buAutoNum type="arabicPeriod"/>
            </a:pPr>
            <a:r>
              <a:rPr lang="nl-NL" dirty="0"/>
              <a:t>Wat bedoelt de kooiker met zijn ‘stal’? </a:t>
            </a:r>
          </a:p>
          <a:p>
            <a:pPr>
              <a:buFont typeface="+mj-lt"/>
              <a:buAutoNum type="arabicPeriod"/>
            </a:pPr>
            <a:r>
              <a:rPr lang="nl-NL" dirty="0"/>
              <a:t>Hoe komt het dat de kooiker nooit zijn eigen lokeenden vangt? </a:t>
            </a:r>
          </a:p>
          <a:p>
            <a:pPr>
              <a:buFont typeface="+mj-lt"/>
              <a:buAutoNum type="arabicPeriod"/>
            </a:pPr>
            <a:r>
              <a:rPr lang="nl-NL" dirty="0"/>
              <a:t>Waarom worden vogelringen van aluminium of roestvrijstaal gemaakt? </a:t>
            </a:r>
          </a:p>
          <a:p>
            <a:pPr>
              <a:buFont typeface="+mj-lt"/>
              <a:buAutoNum type="arabicPeriod"/>
            </a:pPr>
            <a:r>
              <a:rPr lang="nl-NL" dirty="0"/>
              <a:t>Wat doet een kooiker nog meer, naast het voeren en vangen van eenden? </a:t>
            </a:r>
          </a:p>
          <a:p>
            <a:pPr>
              <a:buFont typeface="+mj-lt"/>
              <a:buAutoNum type="arabicPeriod"/>
            </a:pPr>
            <a:r>
              <a:rPr lang="nl-NL" dirty="0"/>
              <a:t>Hoe ziet een ras-kooikerhondje er uit? </a:t>
            </a: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l="19269" r="23111"/>
          <a:stretch/>
        </p:blipFill>
        <p:spPr>
          <a:xfrm rot="6050769">
            <a:off x="10355532" y="142624"/>
            <a:ext cx="1304694" cy="1698238"/>
          </a:xfrm>
          <a:prstGeom prst="rect">
            <a:avLst/>
          </a:prstGeom>
        </p:spPr>
      </p:pic>
    </p:spTree>
    <p:extLst>
      <p:ext uri="{BB962C8B-B14F-4D97-AF65-F5344CB8AC3E}">
        <p14:creationId xmlns:p14="http://schemas.microsoft.com/office/powerpoint/2010/main" val="3248529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Antwoorden opdracht 2</a:t>
            </a:r>
            <a:br>
              <a:rPr lang="nl-NL" b="1" dirty="0"/>
            </a:br>
            <a:r>
              <a:rPr lang="nl-NL" b="1" dirty="0"/>
              <a:t>Tien vragen</a:t>
            </a:r>
          </a:p>
        </p:txBody>
      </p:sp>
      <p:sp>
        <p:nvSpPr>
          <p:cNvPr id="3" name="Tijdelijke aanduiding voor inhoud 2"/>
          <p:cNvSpPr>
            <a:spLocks noGrp="1"/>
          </p:cNvSpPr>
          <p:nvPr>
            <p:ph idx="1"/>
          </p:nvPr>
        </p:nvSpPr>
        <p:spPr>
          <a:xfrm>
            <a:off x="2589212" y="1905000"/>
            <a:ext cx="8915400" cy="4389863"/>
          </a:xfrm>
        </p:spPr>
        <p:txBody>
          <a:bodyPr>
            <a:noAutofit/>
          </a:bodyPr>
          <a:lstStyle/>
          <a:p>
            <a:pPr>
              <a:spcBef>
                <a:spcPts val="0"/>
              </a:spcBef>
              <a:buFont typeface="+mj-lt"/>
              <a:buAutoNum type="arabicPeriod"/>
            </a:pPr>
            <a:r>
              <a:rPr lang="nl-NL" sz="1400" dirty="0"/>
              <a:t>In de herfst en in de winter zijn er de meeste eenden op de kooiplas.</a:t>
            </a:r>
          </a:p>
          <a:p>
            <a:pPr>
              <a:spcBef>
                <a:spcPts val="0"/>
              </a:spcBef>
              <a:buFont typeface="+mj-lt"/>
              <a:buAutoNum type="arabicPeriod"/>
            </a:pPr>
            <a:r>
              <a:rPr lang="nl-NL" sz="1400" dirty="0"/>
              <a:t>Er komen zoveel eenden naar de kooiplas vanwege de rust op de plas en de aanwezigheid van tamme lokeenden</a:t>
            </a:r>
          </a:p>
          <a:p>
            <a:pPr>
              <a:spcBef>
                <a:spcPts val="0"/>
              </a:spcBef>
              <a:buFont typeface="+mj-lt"/>
              <a:buAutoNum type="arabicPeriod"/>
            </a:pPr>
            <a:r>
              <a:rPr lang="nl-NL" sz="1400" dirty="0"/>
              <a:t>Enkele broedvogels van de eendenkooi zijn: wilde eend, bergeend, kuifeend, krakeend, merel, koolmees, pimpelmees, roodborstje, winterkoninkje</a:t>
            </a:r>
          </a:p>
          <a:p>
            <a:pPr>
              <a:spcBef>
                <a:spcPts val="0"/>
              </a:spcBef>
              <a:buFont typeface="+mj-lt"/>
              <a:buAutoNum type="arabicPeriod"/>
            </a:pPr>
            <a:r>
              <a:rPr lang="nl-NL" sz="1400" dirty="0"/>
              <a:t>Omdat een eendenkuikentje heel veel vijanden heeft. Bijvoorbeeld snoek, reiger, kraai, ekster, valk, bunzing, wezel, hermelijn, rat, kat. Er moeten dus veel kuikens geboren worden zodat er toch nog een paar overblijven.</a:t>
            </a:r>
          </a:p>
          <a:p>
            <a:pPr>
              <a:spcBef>
                <a:spcPts val="0"/>
              </a:spcBef>
              <a:buFont typeface="+mj-lt"/>
              <a:buAutoNum type="arabicPeriod"/>
            </a:pPr>
            <a:r>
              <a:rPr lang="nl-NL" sz="1400" dirty="0"/>
              <a:t>De eenden werden gevangen om op te eten. Vergelijk: een kooiker ving eenden en een visser ving vis.</a:t>
            </a:r>
          </a:p>
          <a:p>
            <a:pPr>
              <a:spcBef>
                <a:spcPts val="0"/>
              </a:spcBef>
              <a:buFont typeface="+mj-lt"/>
              <a:buAutoNum type="arabicPeriod"/>
            </a:pPr>
            <a:r>
              <a:rPr lang="nl-NL" sz="1400" dirty="0"/>
              <a:t>‘Stal’= de tamme eenden die op de kooiplas verblijven.</a:t>
            </a:r>
          </a:p>
          <a:p>
            <a:pPr>
              <a:spcBef>
                <a:spcPts val="0"/>
              </a:spcBef>
              <a:buFont typeface="+mj-lt"/>
              <a:buAutoNum type="arabicPeriod"/>
            </a:pPr>
            <a:r>
              <a:rPr lang="nl-NL" sz="1400" dirty="0"/>
              <a:t>Omdat die niet schrikken van een mens. Makke eenden vliegen niet voor de kooiker uit de vangpijp in.</a:t>
            </a:r>
          </a:p>
          <a:p>
            <a:pPr>
              <a:spcBef>
                <a:spcPts val="0"/>
              </a:spcBef>
              <a:buFont typeface="+mj-lt"/>
              <a:buAutoNum type="arabicPeriod"/>
            </a:pPr>
            <a:r>
              <a:rPr lang="nl-NL" sz="1400" dirty="0"/>
              <a:t>Omdat deze metalen niet roesten.</a:t>
            </a:r>
          </a:p>
          <a:p>
            <a:pPr>
              <a:spcBef>
                <a:spcPts val="0"/>
              </a:spcBef>
              <a:buFont typeface="+mj-lt"/>
              <a:buAutoNum type="arabicPeriod"/>
            </a:pPr>
            <a:r>
              <a:rPr lang="nl-NL" sz="1400" dirty="0"/>
              <a:t>De eendenkooi onderhouden. Hij heeft heel vaak zaagwerk in het </a:t>
            </a:r>
            <a:r>
              <a:rPr lang="nl-NL" sz="1400" dirty="0" err="1"/>
              <a:t>kooibos</a:t>
            </a:r>
            <a:r>
              <a:rPr lang="nl-NL" sz="1400" dirty="0"/>
              <a:t>. Hij moet wilgen knotten. De paadjes en de rietschermen moeten onderhouden worden. Hij maakt broedkorven en plaatst die in het voorjaar voor de eenden. De kooiker houdt vooral steeds goed toezicht, zodat het in de eendenkooi rustig blijft.</a:t>
            </a:r>
          </a:p>
          <a:p>
            <a:pPr>
              <a:spcBef>
                <a:spcPts val="0"/>
              </a:spcBef>
              <a:buFont typeface="+mj-lt"/>
              <a:buAutoNum type="arabicPeriod"/>
            </a:pPr>
            <a:r>
              <a:rPr lang="nl-NL" sz="1400" dirty="0"/>
              <a:t>Een </a:t>
            </a:r>
            <a:r>
              <a:rPr lang="nl-NL" sz="1400" dirty="0" err="1"/>
              <a:t>raskooikerhondje</a:t>
            </a:r>
            <a:r>
              <a:rPr lang="nl-NL" sz="1400" dirty="0"/>
              <a:t> is vrij klein (50cm hoog), heeft een mooie pluimstaart en is wit met grote roodbruine vlekken. De meestem hebben een witte bles op hun kop. De punten van de oren zijn zwart.</a:t>
            </a:r>
          </a:p>
          <a:p>
            <a:pPr>
              <a:spcBef>
                <a:spcPts val="0"/>
              </a:spcBef>
              <a:buFont typeface="+mj-lt"/>
              <a:buAutoNum type="arabicPeriod"/>
            </a:pPr>
            <a:endParaRPr lang="nl-NL" sz="1400"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060" y="111511"/>
            <a:ext cx="1388960" cy="2083439"/>
          </a:xfrm>
          <a:prstGeom prst="rect">
            <a:avLst/>
          </a:prstGeom>
        </p:spPr>
      </p:pic>
    </p:spTree>
    <p:extLst>
      <p:ext uri="{BB962C8B-B14F-4D97-AF65-F5344CB8AC3E}">
        <p14:creationId xmlns:p14="http://schemas.microsoft.com/office/powerpoint/2010/main" val="352074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100" b="1" dirty="0"/>
              <a:t>Uit welke onderdelen bestaat een eendenkooi?</a:t>
            </a:r>
            <a:br>
              <a:rPr lang="nl-NL" dirty="0"/>
            </a:br>
            <a:r>
              <a:rPr lang="nl-NL" b="1" dirty="0"/>
              <a:t>Opdracht 3</a:t>
            </a:r>
          </a:p>
        </p:txBody>
      </p:sp>
      <p:sp>
        <p:nvSpPr>
          <p:cNvPr id="3" name="Tijdelijke aanduiding voor inhoud 2"/>
          <p:cNvSpPr>
            <a:spLocks noGrp="1"/>
          </p:cNvSpPr>
          <p:nvPr>
            <p:ph idx="1"/>
          </p:nvPr>
        </p:nvSpPr>
        <p:spPr>
          <a:xfrm>
            <a:off x="2589211" y="2007219"/>
            <a:ext cx="8573159" cy="4417643"/>
          </a:xfrm>
        </p:spPr>
        <p:txBody>
          <a:bodyPr>
            <a:normAutofit/>
          </a:bodyPr>
          <a:lstStyle/>
          <a:p>
            <a:r>
              <a:rPr lang="nl-NL" dirty="0"/>
              <a:t>Een eendenkooi bestaat uit verschillende onderdelen. </a:t>
            </a:r>
          </a:p>
          <a:p>
            <a:pPr lvl="1"/>
            <a:r>
              <a:rPr lang="nl-NL" sz="1800" dirty="0"/>
              <a:t>Water en oevers</a:t>
            </a:r>
          </a:p>
          <a:p>
            <a:pPr lvl="1"/>
            <a:r>
              <a:rPr lang="nl-NL" sz="1800" dirty="0" err="1"/>
              <a:t>Kooibos</a:t>
            </a:r>
            <a:r>
              <a:rPr lang="nl-NL" sz="1800" dirty="0"/>
              <a:t>, </a:t>
            </a:r>
            <a:r>
              <a:rPr lang="nl-NL" sz="1800" dirty="0" err="1"/>
              <a:t>kooipad</a:t>
            </a:r>
            <a:endParaRPr lang="nl-NL" sz="1800" dirty="0"/>
          </a:p>
          <a:p>
            <a:pPr lvl="1"/>
            <a:r>
              <a:rPr lang="nl-NL" sz="1800" dirty="0"/>
              <a:t>Rietschermen</a:t>
            </a:r>
          </a:p>
          <a:p>
            <a:pPr lvl="1"/>
            <a:r>
              <a:rPr lang="nl-NL" sz="1800" dirty="0"/>
              <a:t>Gebouwen</a:t>
            </a:r>
          </a:p>
          <a:p>
            <a:endParaRPr lang="pl-PL" dirty="0"/>
          </a:p>
          <a:p>
            <a:r>
              <a:rPr lang="pl-PL" dirty="0"/>
              <a:t>Je bent in de eendenkooi geweest. Je hebt er van alles gezien. Weet je nog waar je het hebt gezien?</a:t>
            </a:r>
          </a:p>
          <a:p>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10" y="3799572"/>
            <a:ext cx="3106017" cy="3320606"/>
          </a:xfrm>
          <a:prstGeom prst="rect">
            <a:avLst/>
          </a:prstGeom>
        </p:spPr>
      </p:pic>
    </p:spTree>
    <p:extLst>
      <p:ext uri="{BB962C8B-B14F-4D97-AF65-F5344CB8AC3E}">
        <p14:creationId xmlns:p14="http://schemas.microsoft.com/office/powerpoint/2010/main" val="347000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43140" y="633337"/>
            <a:ext cx="8911687" cy="822919"/>
          </a:xfrm>
        </p:spPr>
        <p:txBody>
          <a:bodyPr/>
          <a:lstStyle/>
          <a:p>
            <a:r>
              <a:rPr lang="nl-NL" b="1" dirty="0"/>
              <a:t>Opdracht 3</a:t>
            </a:r>
            <a:endParaRPr lang="nl-NL" dirty="0"/>
          </a:p>
        </p:txBody>
      </p:sp>
      <p:pic>
        <p:nvPicPr>
          <p:cNvPr id="10" name="Tijdelijke aanduiding voor inhoud 9"/>
          <p:cNvPicPr>
            <a:picLocks noGrp="1" noChangeAspect="1"/>
          </p:cNvPicPr>
          <p:nvPr>
            <p:ph idx="1"/>
          </p:nvPr>
        </p:nvPicPr>
        <p:blipFill>
          <a:blip r:embed="rId2"/>
          <a:stretch>
            <a:fillRect/>
          </a:stretch>
        </p:blipFill>
        <p:spPr>
          <a:xfrm>
            <a:off x="6788973" y="624110"/>
            <a:ext cx="5005571" cy="5910505"/>
          </a:xfrm>
          <a:prstGeom prst="rect">
            <a:avLst/>
          </a:prstGeom>
        </p:spPr>
      </p:pic>
      <p:sp>
        <p:nvSpPr>
          <p:cNvPr id="11" name="Tekstvak 10"/>
          <p:cNvSpPr txBox="1"/>
          <p:nvPr/>
        </p:nvSpPr>
        <p:spPr>
          <a:xfrm>
            <a:off x="6958362" y="3828173"/>
            <a:ext cx="323384" cy="253916"/>
          </a:xfrm>
          <a:prstGeom prst="rect">
            <a:avLst/>
          </a:prstGeom>
          <a:solidFill>
            <a:schemeClr val="bg1"/>
          </a:solidFill>
        </p:spPr>
        <p:txBody>
          <a:bodyPr wrap="square" rtlCol="0">
            <a:spAutoFit/>
          </a:bodyPr>
          <a:lstStyle/>
          <a:p>
            <a:r>
              <a:rPr lang="nl-NL" sz="1050" b="1" dirty="0"/>
              <a:t>C</a:t>
            </a:r>
          </a:p>
        </p:txBody>
      </p:sp>
      <p:sp>
        <p:nvSpPr>
          <p:cNvPr id="12" name="Tekstvak 11"/>
          <p:cNvSpPr txBox="1"/>
          <p:nvPr/>
        </p:nvSpPr>
        <p:spPr>
          <a:xfrm>
            <a:off x="8809463" y="5932036"/>
            <a:ext cx="304138" cy="253916"/>
          </a:xfrm>
          <a:prstGeom prst="rect">
            <a:avLst/>
          </a:prstGeom>
          <a:solidFill>
            <a:schemeClr val="bg1"/>
          </a:solidFill>
        </p:spPr>
        <p:txBody>
          <a:bodyPr wrap="square" rtlCol="0">
            <a:spAutoFit/>
          </a:bodyPr>
          <a:lstStyle/>
          <a:p>
            <a:r>
              <a:rPr lang="nl-NL" sz="1050" b="1" dirty="0"/>
              <a:t>G</a:t>
            </a:r>
          </a:p>
        </p:txBody>
      </p:sp>
      <p:sp>
        <p:nvSpPr>
          <p:cNvPr id="13" name="Tekstvak 12"/>
          <p:cNvSpPr txBox="1"/>
          <p:nvPr/>
        </p:nvSpPr>
        <p:spPr>
          <a:xfrm>
            <a:off x="7175809" y="2427223"/>
            <a:ext cx="278780" cy="253916"/>
          </a:xfrm>
          <a:prstGeom prst="rect">
            <a:avLst/>
          </a:prstGeom>
          <a:solidFill>
            <a:schemeClr val="bg1"/>
          </a:solidFill>
        </p:spPr>
        <p:txBody>
          <a:bodyPr wrap="square" rtlCol="0">
            <a:spAutoFit/>
          </a:bodyPr>
          <a:lstStyle/>
          <a:p>
            <a:r>
              <a:rPr lang="nl-NL" sz="1050" b="1" dirty="0"/>
              <a:t>M</a:t>
            </a:r>
          </a:p>
        </p:txBody>
      </p:sp>
      <p:sp>
        <p:nvSpPr>
          <p:cNvPr id="15" name="Tekstvak 14"/>
          <p:cNvSpPr txBox="1"/>
          <p:nvPr/>
        </p:nvSpPr>
        <p:spPr>
          <a:xfrm>
            <a:off x="7304048" y="1553711"/>
            <a:ext cx="278780" cy="253916"/>
          </a:xfrm>
          <a:prstGeom prst="rect">
            <a:avLst/>
          </a:prstGeom>
          <a:solidFill>
            <a:schemeClr val="bg1"/>
          </a:solidFill>
        </p:spPr>
        <p:txBody>
          <a:bodyPr wrap="square" rtlCol="0">
            <a:spAutoFit/>
          </a:bodyPr>
          <a:lstStyle/>
          <a:p>
            <a:r>
              <a:rPr lang="nl-NL" sz="1050" b="1" dirty="0"/>
              <a:t>L</a:t>
            </a:r>
          </a:p>
        </p:txBody>
      </p:sp>
      <p:sp>
        <p:nvSpPr>
          <p:cNvPr id="16" name="Tekstvak 15"/>
          <p:cNvSpPr txBox="1"/>
          <p:nvPr/>
        </p:nvSpPr>
        <p:spPr>
          <a:xfrm>
            <a:off x="11482310" y="4988287"/>
            <a:ext cx="278780" cy="253916"/>
          </a:xfrm>
          <a:prstGeom prst="rect">
            <a:avLst/>
          </a:prstGeom>
          <a:solidFill>
            <a:schemeClr val="bg1"/>
          </a:solidFill>
        </p:spPr>
        <p:txBody>
          <a:bodyPr wrap="square" rtlCol="0">
            <a:spAutoFit/>
          </a:bodyPr>
          <a:lstStyle/>
          <a:p>
            <a:r>
              <a:rPr lang="nl-NL" sz="1050" b="1" dirty="0"/>
              <a:t>H</a:t>
            </a:r>
          </a:p>
        </p:txBody>
      </p:sp>
      <p:sp>
        <p:nvSpPr>
          <p:cNvPr id="17" name="Tekstvak 16"/>
          <p:cNvSpPr txBox="1"/>
          <p:nvPr/>
        </p:nvSpPr>
        <p:spPr>
          <a:xfrm>
            <a:off x="11342920" y="3441959"/>
            <a:ext cx="278780" cy="253916"/>
          </a:xfrm>
          <a:prstGeom prst="rect">
            <a:avLst/>
          </a:prstGeom>
          <a:solidFill>
            <a:schemeClr val="bg1"/>
          </a:solidFill>
        </p:spPr>
        <p:txBody>
          <a:bodyPr wrap="square" rtlCol="0">
            <a:spAutoFit/>
          </a:bodyPr>
          <a:lstStyle/>
          <a:p>
            <a:r>
              <a:rPr lang="nl-NL" sz="1050" b="1" dirty="0"/>
              <a:t>I</a:t>
            </a:r>
          </a:p>
        </p:txBody>
      </p:sp>
      <p:sp>
        <p:nvSpPr>
          <p:cNvPr id="18" name="Tekstvak 17"/>
          <p:cNvSpPr txBox="1"/>
          <p:nvPr/>
        </p:nvSpPr>
        <p:spPr>
          <a:xfrm>
            <a:off x="10985809" y="2427223"/>
            <a:ext cx="278780" cy="253916"/>
          </a:xfrm>
          <a:prstGeom prst="rect">
            <a:avLst/>
          </a:prstGeom>
          <a:solidFill>
            <a:schemeClr val="bg1"/>
          </a:solidFill>
        </p:spPr>
        <p:txBody>
          <a:bodyPr wrap="square" rtlCol="0">
            <a:spAutoFit/>
          </a:bodyPr>
          <a:lstStyle/>
          <a:p>
            <a:r>
              <a:rPr lang="nl-NL" sz="1050" b="1" dirty="0"/>
              <a:t>B</a:t>
            </a:r>
          </a:p>
        </p:txBody>
      </p:sp>
      <p:sp>
        <p:nvSpPr>
          <p:cNvPr id="19" name="Tekstvak 18"/>
          <p:cNvSpPr txBox="1"/>
          <p:nvPr/>
        </p:nvSpPr>
        <p:spPr>
          <a:xfrm>
            <a:off x="9113601" y="1651084"/>
            <a:ext cx="278780" cy="253916"/>
          </a:xfrm>
          <a:prstGeom prst="rect">
            <a:avLst/>
          </a:prstGeom>
          <a:solidFill>
            <a:schemeClr val="bg1"/>
          </a:solidFill>
        </p:spPr>
        <p:txBody>
          <a:bodyPr wrap="square" rtlCol="0">
            <a:spAutoFit/>
          </a:bodyPr>
          <a:lstStyle/>
          <a:p>
            <a:r>
              <a:rPr lang="nl-NL" sz="1050" b="1" dirty="0"/>
              <a:t>F</a:t>
            </a:r>
          </a:p>
        </p:txBody>
      </p:sp>
      <p:sp>
        <p:nvSpPr>
          <p:cNvPr id="20" name="Tekstvak 19"/>
          <p:cNvSpPr txBox="1"/>
          <p:nvPr/>
        </p:nvSpPr>
        <p:spPr>
          <a:xfrm>
            <a:off x="9907456" y="1618182"/>
            <a:ext cx="278780" cy="253916"/>
          </a:xfrm>
          <a:prstGeom prst="rect">
            <a:avLst/>
          </a:prstGeom>
          <a:solidFill>
            <a:schemeClr val="bg1"/>
          </a:solidFill>
        </p:spPr>
        <p:txBody>
          <a:bodyPr wrap="square" rtlCol="0">
            <a:spAutoFit/>
          </a:bodyPr>
          <a:lstStyle/>
          <a:p>
            <a:r>
              <a:rPr lang="nl-NL" sz="1050" b="1" dirty="0"/>
              <a:t>J</a:t>
            </a:r>
          </a:p>
        </p:txBody>
      </p:sp>
      <p:sp>
        <p:nvSpPr>
          <p:cNvPr id="21" name="Tekstvak 20"/>
          <p:cNvSpPr txBox="1"/>
          <p:nvPr/>
        </p:nvSpPr>
        <p:spPr>
          <a:xfrm>
            <a:off x="9907456" y="1932700"/>
            <a:ext cx="278780" cy="253916"/>
          </a:xfrm>
          <a:prstGeom prst="rect">
            <a:avLst/>
          </a:prstGeom>
          <a:solidFill>
            <a:schemeClr val="bg1"/>
          </a:solidFill>
        </p:spPr>
        <p:txBody>
          <a:bodyPr wrap="square" rtlCol="0">
            <a:spAutoFit/>
          </a:bodyPr>
          <a:lstStyle/>
          <a:p>
            <a:r>
              <a:rPr lang="nl-NL" sz="1050" b="1" dirty="0"/>
              <a:t>K</a:t>
            </a:r>
          </a:p>
        </p:txBody>
      </p:sp>
      <p:sp>
        <p:nvSpPr>
          <p:cNvPr id="22" name="Tekstvak 21"/>
          <p:cNvSpPr txBox="1"/>
          <p:nvPr/>
        </p:nvSpPr>
        <p:spPr>
          <a:xfrm>
            <a:off x="10517458" y="1137597"/>
            <a:ext cx="278780" cy="253916"/>
          </a:xfrm>
          <a:prstGeom prst="rect">
            <a:avLst/>
          </a:prstGeom>
          <a:solidFill>
            <a:schemeClr val="bg1"/>
          </a:solidFill>
        </p:spPr>
        <p:txBody>
          <a:bodyPr wrap="square" rtlCol="0">
            <a:spAutoFit/>
          </a:bodyPr>
          <a:lstStyle/>
          <a:p>
            <a:r>
              <a:rPr lang="nl-NL" sz="1050" dirty="0"/>
              <a:t>D</a:t>
            </a:r>
          </a:p>
        </p:txBody>
      </p:sp>
      <p:sp>
        <p:nvSpPr>
          <p:cNvPr id="23" name="Tekstvak 22"/>
          <p:cNvSpPr txBox="1"/>
          <p:nvPr/>
        </p:nvSpPr>
        <p:spPr>
          <a:xfrm>
            <a:off x="8974211" y="3899555"/>
            <a:ext cx="278780" cy="253916"/>
          </a:xfrm>
          <a:prstGeom prst="rect">
            <a:avLst/>
          </a:prstGeom>
          <a:solidFill>
            <a:schemeClr val="bg1"/>
          </a:solidFill>
        </p:spPr>
        <p:txBody>
          <a:bodyPr wrap="square" rtlCol="0">
            <a:spAutoFit/>
          </a:bodyPr>
          <a:lstStyle/>
          <a:p>
            <a:r>
              <a:rPr lang="nl-NL" sz="1050" b="1" dirty="0"/>
              <a:t>A</a:t>
            </a:r>
          </a:p>
        </p:txBody>
      </p:sp>
      <p:sp>
        <p:nvSpPr>
          <p:cNvPr id="24" name="Tekstvak 23"/>
          <p:cNvSpPr txBox="1"/>
          <p:nvPr/>
        </p:nvSpPr>
        <p:spPr>
          <a:xfrm>
            <a:off x="9935333" y="2981976"/>
            <a:ext cx="278780" cy="253916"/>
          </a:xfrm>
          <a:prstGeom prst="rect">
            <a:avLst/>
          </a:prstGeom>
          <a:solidFill>
            <a:schemeClr val="bg1"/>
          </a:solidFill>
        </p:spPr>
        <p:txBody>
          <a:bodyPr wrap="square" rtlCol="0">
            <a:spAutoFit/>
          </a:bodyPr>
          <a:lstStyle/>
          <a:p>
            <a:r>
              <a:rPr lang="nl-NL" sz="1050" b="1" dirty="0"/>
              <a:t>N</a:t>
            </a:r>
          </a:p>
        </p:txBody>
      </p:sp>
      <p:sp>
        <p:nvSpPr>
          <p:cNvPr id="25" name="Tekstvak 24"/>
          <p:cNvSpPr txBox="1"/>
          <p:nvPr/>
        </p:nvSpPr>
        <p:spPr>
          <a:xfrm>
            <a:off x="9959874" y="3772597"/>
            <a:ext cx="278780" cy="253916"/>
          </a:xfrm>
          <a:prstGeom prst="rect">
            <a:avLst/>
          </a:prstGeom>
          <a:solidFill>
            <a:schemeClr val="bg1"/>
          </a:solidFill>
        </p:spPr>
        <p:txBody>
          <a:bodyPr wrap="square" rtlCol="0">
            <a:spAutoFit/>
          </a:bodyPr>
          <a:lstStyle/>
          <a:p>
            <a:r>
              <a:rPr lang="nl-NL" sz="1050" b="1" dirty="0"/>
              <a:t>E</a:t>
            </a:r>
          </a:p>
        </p:txBody>
      </p:sp>
      <p:sp>
        <p:nvSpPr>
          <p:cNvPr id="26" name="Tekstvak 25"/>
          <p:cNvSpPr txBox="1"/>
          <p:nvPr/>
        </p:nvSpPr>
        <p:spPr>
          <a:xfrm>
            <a:off x="10985809" y="3441959"/>
            <a:ext cx="105935" cy="137582"/>
          </a:xfrm>
          <a:prstGeom prst="rect">
            <a:avLst/>
          </a:prstGeom>
          <a:solidFill>
            <a:srgbClr val="C00000"/>
          </a:solidFill>
        </p:spPr>
        <p:txBody>
          <a:bodyPr wrap="square" rtlCol="0">
            <a:spAutoFit/>
          </a:bodyPr>
          <a:lstStyle/>
          <a:p>
            <a:endParaRPr lang="nl-NL" dirty="0"/>
          </a:p>
        </p:txBody>
      </p:sp>
      <p:sp>
        <p:nvSpPr>
          <p:cNvPr id="27" name="Tekstvak 26"/>
          <p:cNvSpPr txBox="1"/>
          <p:nvPr/>
        </p:nvSpPr>
        <p:spPr>
          <a:xfrm>
            <a:off x="2455114" y="2554181"/>
            <a:ext cx="4469519" cy="3539430"/>
          </a:xfrm>
          <a:prstGeom prst="rect">
            <a:avLst/>
          </a:prstGeom>
          <a:noFill/>
        </p:spPr>
        <p:txBody>
          <a:bodyPr wrap="square" rtlCol="0">
            <a:spAutoFit/>
          </a:bodyPr>
          <a:lstStyle/>
          <a:p>
            <a:r>
              <a:rPr lang="nl-NL" sz="1600" dirty="0"/>
              <a:t>.........         kooihuisje</a:t>
            </a:r>
          </a:p>
          <a:p>
            <a:r>
              <a:rPr lang="nl-NL" sz="1600" dirty="0"/>
              <a:t>.........         </a:t>
            </a:r>
            <a:r>
              <a:rPr lang="nl-NL" sz="1600" dirty="0" err="1"/>
              <a:t>kooipad</a:t>
            </a:r>
            <a:endParaRPr lang="nl-NL" sz="1600" dirty="0"/>
          </a:p>
          <a:p>
            <a:r>
              <a:rPr lang="nl-NL" sz="1600" dirty="0"/>
              <a:t>.........         </a:t>
            </a:r>
            <a:r>
              <a:rPr lang="nl-NL" sz="1600" dirty="0" err="1"/>
              <a:t>sating</a:t>
            </a:r>
            <a:r>
              <a:rPr lang="nl-NL" sz="1600" dirty="0"/>
              <a:t>   </a:t>
            </a:r>
          </a:p>
          <a:p>
            <a:r>
              <a:rPr lang="nl-NL" sz="1600" dirty="0"/>
              <a:t>.........         kooiplas</a:t>
            </a:r>
          </a:p>
          <a:p>
            <a:r>
              <a:rPr lang="nl-NL" sz="1600" dirty="0"/>
              <a:t>...</a:t>
            </a:r>
            <a:r>
              <a:rPr lang="pl-PL" sz="1600" dirty="0"/>
              <a:t>...</a:t>
            </a:r>
            <a:r>
              <a:rPr lang="nl-NL" sz="1600" dirty="0"/>
              <a:t>...         kniescherm</a:t>
            </a:r>
          </a:p>
          <a:p>
            <a:r>
              <a:rPr lang="nl-NL" sz="1600" dirty="0"/>
              <a:t>..........        blindscherm</a:t>
            </a:r>
          </a:p>
          <a:p>
            <a:r>
              <a:rPr lang="nl-NL" sz="1600" dirty="0"/>
              <a:t>..........        vangpijp</a:t>
            </a:r>
          </a:p>
          <a:p>
            <a:r>
              <a:rPr lang="nl-NL" sz="1600" dirty="0"/>
              <a:t>..........        </a:t>
            </a:r>
            <a:r>
              <a:rPr lang="nl-NL" sz="1600" dirty="0" err="1"/>
              <a:t>kooibos</a:t>
            </a:r>
            <a:endParaRPr lang="nl-NL" sz="1600" dirty="0"/>
          </a:p>
          <a:p>
            <a:r>
              <a:rPr lang="nl-NL" sz="1600" dirty="0"/>
              <a:t>...</a:t>
            </a:r>
            <a:r>
              <a:rPr lang="pl-PL" sz="1600" dirty="0"/>
              <a:t>.</a:t>
            </a:r>
            <a:r>
              <a:rPr lang="nl-NL" sz="1600" dirty="0"/>
              <a:t>......        kortscherm</a:t>
            </a:r>
          </a:p>
          <a:p>
            <a:r>
              <a:rPr lang="nl-NL" sz="1600" dirty="0"/>
              <a:t>..........        varkensschuur</a:t>
            </a:r>
          </a:p>
          <a:p>
            <a:r>
              <a:rPr lang="nl-NL" sz="1600" dirty="0"/>
              <a:t>...........       scherpe eind</a:t>
            </a:r>
          </a:p>
          <a:p>
            <a:r>
              <a:rPr lang="nl-NL" sz="1600" dirty="0"/>
              <a:t>...........       broedkorvenschuur</a:t>
            </a:r>
          </a:p>
          <a:p>
            <a:r>
              <a:rPr lang="nl-NL" sz="1600" dirty="0"/>
              <a:t>...........       stenen schuur</a:t>
            </a:r>
          </a:p>
          <a:p>
            <a:r>
              <a:rPr lang="nl-NL" sz="1600" dirty="0"/>
              <a:t>...........       pomphuisje</a:t>
            </a:r>
          </a:p>
        </p:txBody>
      </p:sp>
      <p:sp>
        <p:nvSpPr>
          <p:cNvPr id="29" name="Tekstvak 28"/>
          <p:cNvSpPr txBox="1"/>
          <p:nvPr/>
        </p:nvSpPr>
        <p:spPr>
          <a:xfrm>
            <a:off x="2443140" y="1521164"/>
            <a:ext cx="4288353" cy="923330"/>
          </a:xfrm>
          <a:prstGeom prst="rect">
            <a:avLst/>
          </a:prstGeom>
          <a:noFill/>
        </p:spPr>
        <p:txBody>
          <a:bodyPr wrap="none" rtlCol="0">
            <a:spAutoFit/>
          </a:bodyPr>
          <a:lstStyle/>
          <a:p>
            <a:r>
              <a:rPr lang="nl-NL" dirty="0"/>
              <a:t>Op de tekening staan letters die iets </a:t>
            </a:r>
          </a:p>
          <a:p>
            <a:r>
              <a:rPr lang="nl-NL" dirty="0"/>
              <a:t>betekenen. Schrijf vóór elk woord de</a:t>
            </a:r>
          </a:p>
          <a:p>
            <a:r>
              <a:rPr lang="nl-NL" dirty="0"/>
              <a:t>juiste letter.</a:t>
            </a:r>
          </a:p>
        </p:txBody>
      </p:sp>
      <p:sp>
        <p:nvSpPr>
          <p:cNvPr id="28" name="Tekstvak 27"/>
          <p:cNvSpPr txBox="1"/>
          <p:nvPr/>
        </p:nvSpPr>
        <p:spPr>
          <a:xfrm>
            <a:off x="9113601" y="2063432"/>
            <a:ext cx="278780" cy="253916"/>
          </a:xfrm>
          <a:prstGeom prst="rect">
            <a:avLst/>
          </a:prstGeom>
          <a:solidFill>
            <a:schemeClr val="bg1"/>
          </a:solidFill>
        </p:spPr>
        <p:txBody>
          <a:bodyPr wrap="square" rtlCol="0">
            <a:spAutoFit/>
          </a:bodyPr>
          <a:lstStyle/>
          <a:p>
            <a:r>
              <a:rPr lang="nl-NL" sz="1050" b="1" dirty="0"/>
              <a:t>E</a:t>
            </a:r>
          </a:p>
        </p:txBody>
      </p:sp>
    </p:spTree>
    <p:extLst>
      <p:ext uri="{BB962C8B-B14F-4D97-AF65-F5344CB8AC3E}">
        <p14:creationId xmlns:p14="http://schemas.microsoft.com/office/powerpoint/2010/main" val="15956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8418" y="598413"/>
            <a:ext cx="8911687" cy="1280890"/>
          </a:xfrm>
        </p:spPr>
        <p:txBody>
          <a:bodyPr/>
          <a:lstStyle/>
          <a:p>
            <a:r>
              <a:rPr lang="nl-NL" b="1" dirty="0"/>
              <a:t>Antwoorden van opdracht 3</a:t>
            </a:r>
          </a:p>
        </p:txBody>
      </p:sp>
      <p:pic>
        <p:nvPicPr>
          <p:cNvPr id="7" name="Tijdelijke aanduiding voor inhoud 6"/>
          <p:cNvPicPr>
            <a:picLocks noGrp="1" noChangeAspect="1"/>
          </p:cNvPicPr>
          <p:nvPr>
            <p:ph idx="1"/>
          </p:nvPr>
        </p:nvPicPr>
        <p:blipFill>
          <a:blip r:embed="rId2"/>
          <a:stretch>
            <a:fillRect/>
          </a:stretch>
        </p:blipFill>
        <p:spPr>
          <a:xfrm>
            <a:off x="7048768" y="1166396"/>
            <a:ext cx="4817326" cy="5691604"/>
          </a:xfrm>
          <a:prstGeom prst="rect">
            <a:avLst/>
          </a:prstGeom>
        </p:spPr>
      </p:pic>
      <p:pic>
        <p:nvPicPr>
          <p:cNvPr id="9" name="Afbeelding 8"/>
          <p:cNvPicPr>
            <a:picLocks noChangeAspect="1"/>
          </p:cNvPicPr>
          <p:nvPr/>
        </p:nvPicPr>
        <p:blipFill>
          <a:blip r:embed="rId3"/>
          <a:stretch>
            <a:fillRect/>
          </a:stretch>
        </p:blipFill>
        <p:spPr>
          <a:xfrm>
            <a:off x="1917875" y="1584932"/>
            <a:ext cx="9072230" cy="640135"/>
          </a:xfrm>
          <a:prstGeom prst="rect">
            <a:avLst/>
          </a:prstGeom>
        </p:spPr>
      </p:pic>
      <p:graphicFrame>
        <p:nvGraphicFramePr>
          <p:cNvPr id="10" name="Tabel 9"/>
          <p:cNvGraphicFramePr>
            <a:graphicFrameLocks noGrp="1"/>
          </p:cNvGraphicFramePr>
          <p:nvPr/>
        </p:nvGraphicFramePr>
        <p:xfrm>
          <a:off x="1917875" y="2571141"/>
          <a:ext cx="4572636" cy="3300651"/>
        </p:xfrm>
        <a:graphic>
          <a:graphicData uri="http://schemas.openxmlformats.org/drawingml/2006/table">
            <a:tbl>
              <a:tblPr firstRow="1" bandRow="1">
                <a:tableStyleId>{5C22544A-7EE6-4342-B048-85BDC9FD1C3A}</a:tableStyleId>
              </a:tblPr>
              <a:tblGrid>
                <a:gridCol w="1848168">
                  <a:extLst>
                    <a:ext uri="{9D8B030D-6E8A-4147-A177-3AD203B41FA5}">
                      <a16:colId xmlns:a16="http://schemas.microsoft.com/office/drawing/2014/main" val="20000"/>
                    </a:ext>
                  </a:extLst>
                </a:gridCol>
                <a:gridCol w="2724468">
                  <a:extLst>
                    <a:ext uri="{9D8B030D-6E8A-4147-A177-3AD203B41FA5}">
                      <a16:colId xmlns:a16="http://schemas.microsoft.com/office/drawing/2014/main" val="20001"/>
                    </a:ext>
                  </a:extLst>
                </a:gridCol>
              </a:tblGrid>
              <a:tr h="407628">
                <a:tc gridSpan="2">
                  <a:txBody>
                    <a:bodyPr/>
                    <a:lstStyle/>
                    <a:p>
                      <a:r>
                        <a:rPr lang="nl-NL" dirty="0"/>
                        <a:t>Onderdelen:</a:t>
                      </a:r>
                    </a:p>
                  </a:txBody>
                  <a:tcPr/>
                </a:tc>
                <a:tc hMerge="1">
                  <a:txBody>
                    <a:bodyPr/>
                    <a:lstStyle/>
                    <a:p>
                      <a:endParaRPr lang="nl-NL" dirty="0"/>
                    </a:p>
                  </a:txBody>
                  <a:tcPr/>
                </a:tc>
                <a:extLst>
                  <a:ext uri="{0D108BD9-81ED-4DB2-BD59-A6C34878D82A}">
                    <a16:rowId xmlns:a16="http://schemas.microsoft.com/office/drawing/2014/main" val="10000"/>
                  </a:ext>
                </a:extLst>
              </a:tr>
              <a:tr h="4132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D. kooihuisje</a:t>
                      </a:r>
                    </a:p>
                  </a:txBody>
                  <a:tcPr/>
                </a:tc>
                <a:tc>
                  <a:txBody>
                    <a:bodyPr/>
                    <a:lstStyle/>
                    <a:p>
                      <a:r>
                        <a:rPr lang="nl-NL" dirty="0"/>
                        <a:t>C. </a:t>
                      </a:r>
                      <a:r>
                        <a:rPr lang="nl-NL" dirty="0" err="1"/>
                        <a:t>kooibos</a:t>
                      </a:r>
                      <a:endParaRPr lang="nl-NL" dirty="0"/>
                    </a:p>
                  </a:txBody>
                  <a:tcPr/>
                </a:tc>
                <a:extLst>
                  <a:ext uri="{0D108BD9-81ED-4DB2-BD59-A6C34878D82A}">
                    <a16:rowId xmlns:a16="http://schemas.microsoft.com/office/drawing/2014/main" val="10001"/>
                  </a:ext>
                </a:extLst>
              </a:tr>
              <a:tr h="413289">
                <a:tc>
                  <a:txBody>
                    <a:bodyPr/>
                    <a:lstStyle/>
                    <a:p>
                      <a:r>
                        <a:rPr lang="nl-NL" dirty="0"/>
                        <a:t>H. </a:t>
                      </a:r>
                      <a:r>
                        <a:rPr lang="nl-NL" dirty="0" err="1"/>
                        <a:t>kooipad</a:t>
                      </a:r>
                      <a:endParaRPr lang="nl-NL" dirty="0"/>
                    </a:p>
                  </a:txBody>
                  <a:tcPr/>
                </a:tc>
                <a:tc>
                  <a:txBody>
                    <a:bodyPr/>
                    <a:lstStyle/>
                    <a:p>
                      <a:pPr marL="0" indent="0">
                        <a:buNone/>
                      </a:pPr>
                      <a:r>
                        <a:rPr lang="nl-NL" dirty="0"/>
                        <a:t>L. kortscherm</a:t>
                      </a:r>
                    </a:p>
                  </a:txBody>
                  <a:tcPr/>
                </a:tc>
                <a:extLst>
                  <a:ext uri="{0D108BD9-81ED-4DB2-BD59-A6C34878D82A}">
                    <a16:rowId xmlns:a16="http://schemas.microsoft.com/office/drawing/2014/main" val="10002"/>
                  </a:ext>
                </a:extLst>
              </a:tr>
              <a:tr h="413289">
                <a:tc>
                  <a:txBody>
                    <a:bodyPr/>
                    <a:lstStyle/>
                    <a:p>
                      <a:r>
                        <a:rPr lang="nl-NL" dirty="0"/>
                        <a:t>N. </a:t>
                      </a:r>
                      <a:r>
                        <a:rPr lang="nl-NL" dirty="0" err="1"/>
                        <a:t>sating</a:t>
                      </a:r>
                      <a:endParaRPr lang="nl-NL" dirty="0"/>
                    </a:p>
                  </a:txBody>
                  <a:tcPr/>
                </a:tc>
                <a:tc>
                  <a:txBody>
                    <a:bodyPr/>
                    <a:lstStyle/>
                    <a:p>
                      <a:r>
                        <a:rPr lang="nl-NL" dirty="0"/>
                        <a:t>J.</a:t>
                      </a:r>
                      <a:r>
                        <a:rPr lang="nl-NL" baseline="0" dirty="0"/>
                        <a:t> </a:t>
                      </a:r>
                      <a:r>
                        <a:rPr lang="nl-NL" dirty="0"/>
                        <a:t>varkensschuur</a:t>
                      </a:r>
                    </a:p>
                  </a:txBody>
                  <a:tcPr/>
                </a:tc>
                <a:extLst>
                  <a:ext uri="{0D108BD9-81ED-4DB2-BD59-A6C34878D82A}">
                    <a16:rowId xmlns:a16="http://schemas.microsoft.com/office/drawing/2014/main" val="10003"/>
                  </a:ext>
                </a:extLst>
              </a:tr>
              <a:tr h="413289">
                <a:tc>
                  <a:txBody>
                    <a:bodyPr/>
                    <a:lstStyle/>
                    <a:p>
                      <a:r>
                        <a:rPr lang="nl-NL" dirty="0"/>
                        <a:t>A. kooiplas</a:t>
                      </a:r>
                    </a:p>
                  </a:txBody>
                  <a:tcPr/>
                </a:tc>
                <a:tc>
                  <a:txBody>
                    <a:bodyPr/>
                    <a:lstStyle/>
                    <a:p>
                      <a:r>
                        <a:rPr lang="nl-NL" dirty="0"/>
                        <a:t>F. scherpe eind</a:t>
                      </a:r>
                    </a:p>
                  </a:txBody>
                  <a:tcPr/>
                </a:tc>
                <a:extLst>
                  <a:ext uri="{0D108BD9-81ED-4DB2-BD59-A6C34878D82A}">
                    <a16:rowId xmlns:a16="http://schemas.microsoft.com/office/drawing/2014/main" val="10004"/>
                  </a:ext>
                </a:extLst>
              </a:tr>
              <a:tr h="413289">
                <a:tc>
                  <a:txBody>
                    <a:bodyPr/>
                    <a:lstStyle/>
                    <a:p>
                      <a:r>
                        <a:rPr lang="nl-NL" dirty="0"/>
                        <a:t>M.</a:t>
                      </a:r>
                      <a:r>
                        <a:rPr lang="nl-NL" baseline="0" dirty="0"/>
                        <a:t> </a:t>
                      </a:r>
                      <a:r>
                        <a:rPr lang="nl-NL" dirty="0"/>
                        <a:t>kniescherm</a:t>
                      </a:r>
                    </a:p>
                  </a:txBody>
                  <a:tcPr/>
                </a:tc>
                <a:tc>
                  <a:txBody>
                    <a:bodyPr/>
                    <a:lstStyle/>
                    <a:p>
                      <a:r>
                        <a:rPr lang="nl-NL" dirty="0"/>
                        <a:t>G.</a:t>
                      </a:r>
                      <a:r>
                        <a:rPr lang="nl-NL" baseline="0" dirty="0"/>
                        <a:t> </a:t>
                      </a:r>
                      <a:r>
                        <a:rPr lang="nl-NL" dirty="0"/>
                        <a:t>broedkorvenschuur</a:t>
                      </a:r>
                    </a:p>
                  </a:txBody>
                  <a:tcPr/>
                </a:tc>
                <a:extLst>
                  <a:ext uri="{0D108BD9-81ED-4DB2-BD59-A6C34878D82A}">
                    <a16:rowId xmlns:a16="http://schemas.microsoft.com/office/drawing/2014/main" val="10005"/>
                  </a:ext>
                </a:extLst>
              </a:tr>
              <a:tr h="413289">
                <a:tc>
                  <a:txBody>
                    <a:bodyPr/>
                    <a:lstStyle/>
                    <a:p>
                      <a:r>
                        <a:rPr lang="nl-NL" dirty="0"/>
                        <a:t>E. blindscherm</a:t>
                      </a:r>
                    </a:p>
                  </a:txBody>
                  <a:tcPr/>
                </a:tc>
                <a:tc>
                  <a:txBody>
                    <a:bodyPr/>
                    <a:lstStyle/>
                    <a:p>
                      <a:r>
                        <a:rPr lang="nl-NL" dirty="0"/>
                        <a:t>K. stenen schuur</a:t>
                      </a:r>
                    </a:p>
                  </a:txBody>
                  <a:tcPr/>
                </a:tc>
                <a:extLst>
                  <a:ext uri="{0D108BD9-81ED-4DB2-BD59-A6C34878D82A}">
                    <a16:rowId xmlns:a16="http://schemas.microsoft.com/office/drawing/2014/main" val="10006"/>
                  </a:ext>
                </a:extLst>
              </a:tr>
              <a:tr h="413289">
                <a:tc>
                  <a:txBody>
                    <a:bodyPr/>
                    <a:lstStyle/>
                    <a:p>
                      <a:r>
                        <a:rPr lang="nl-NL" dirty="0"/>
                        <a:t>B. vangpijp</a:t>
                      </a:r>
                    </a:p>
                  </a:txBody>
                  <a:tcPr/>
                </a:tc>
                <a:tc>
                  <a:txBody>
                    <a:bodyPr/>
                    <a:lstStyle/>
                    <a:p>
                      <a:r>
                        <a:rPr lang="nl-NL" dirty="0"/>
                        <a:t>I. pomphuisje</a:t>
                      </a:r>
                    </a:p>
                  </a:txBody>
                  <a:tcPr/>
                </a:tc>
                <a:extLst>
                  <a:ext uri="{0D108BD9-81ED-4DB2-BD59-A6C34878D82A}">
                    <a16:rowId xmlns:a16="http://schemas.microsoft.com/office/drawing/2014/main" val="10007"/>
                  </a:ext>
                </a:extLst>
              </a:tr>
            </a:tbl>
          </a:graphicData>
        </a:graphic>
      </p:graphicFrame>
      <p:sp>
        <p:nvSpPr>
          <p:cNvPr id="6" name="Tekstvak 5"/>
          <p:cNvSpPr txBox="1"/>
          <p:nvPr/>
        </p:nvSpPr>
        <p:spPr>
          <a:xfrm>
            <a:off x="9318041" y="2571141"/>
            <a:ext cx="278780" cy="253916"/>
          </a:xfrm>
          <a:prstGeom prst="rect">
            <a:avLst/>
          </a:prstGeom>
          <a:solidFill>
            <a:schemeClr val="bg1"/>
          </a:solidFill>
        </p:spPr>
        <p:txBody>
          <a:bodyPr wrap="square" rtlCol="0">
            <a:spAutoFit/>
          </a:bodyPr>
          <a:lstStyle/>
          <a:p>
            <a:r>
              <a:rPr lang="nl-NL" sz="1050" b="1" dirty="0"/>
              <a:t>E</a:t>
            </a:r>
          </a:p>
        </p:txBody>
      </p:sp>
    </p:spTree>
    <p:extLst>
      <p:ext uri="{BB962C8B-B14F-4D97-AF65-F5344CB8AC3E}">
        <p14:creationId xmlns:p14="http://schemas.microsoft.com/office/powerpoint/2010/main" val="1505962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Opdracht 4</a:t>
            </a:r>
            <a:endParaRPr lang="nl-NL" dirty="0"/>
          </a:p>
        </p:txBody>
      </p:sp>
      <p:sp>
        <p:nvSpPr>
          <p:cNvPr id="3" name="Tijdelijke aanduiding voor inhoud 2"/>
          <p:cNvSpPr>
            <a:spLocks noGrp="1"/>
          </p:cNvSpPr>
          <p:nvPr>
            <p:ph idx="1"/>
          </p:nvPr>
        </p:nvSpPr>
        <p:spPr>
          <a:xfrm>
            <a:off x="2589212" y="1458951"/>
            <a:ext cx="8915400" cy="3777622"/>
          </a:xfrm>
        </p:spPr>
        <p:txBody>
          <a:bodyPr/>
          <a:lstStyle/>
          <a:p>
            <a:r>
              <a:rPr lang="nl-NL" dirty="0"/>
              <a:t>Schrijf achter elk woord waarom dat bij de eendenkooi hoort. Waarvoor is het nodig?</a:t>
            </a:r>
          </a:p>
          <a:p>
            <a:endParaRPr lang="nl-NL" dirty="0"/>
          </a:p>
        </p:txBody>
      </p:sp>
      <p:graphicFrame>
        <p:nvGraphicFramePr>
          <p:cNvPr id="5" name="Tabel 4"/>
          <p:cNvGraphicFramePr>
            <a:graphicFrameLocks noGrp="1"/>
          </p:cNvGraphicFramePr>
          <p:nvPr/>
        </p:nvGraphicFramePr>
        <p:xfrm>
          <a:off x="2589212" y="2213810"/>
          <a:ext cx="7839306" cy="4572000"/>
        </p:xfrm>
        <a:graphic>
          <a:graphicData uri="http://schemas.openxmlformats.org/drawingml/2006/table">
            <a:tbl>
              <a:tblPr firstRow="1" bandRow="1">
                <a:tableStyleId>{5C22544A-7EE6-4342-B048-85BDC9FD1C3A}</a:tableStyleId>
              </a:tblPr>
              <a:tblGrid>
                <a:gridCol w="2200812">
                  <a:extLst>
                    <a:ext uri="{9D8B030D-6E8A-4147-A177-3AD203B41FA5}">
                      <a16:colId xmlns:a16="http://schemas.microsoft.com/office/drawing/2014/main" val="20000"/>
                    </a:ext>
                  </a:extLst>
                </a:gridCol>
                <a:gridCol w="5638494">
                  <a:extLst>
                    <a:ext uri="{9D8B030D-6E8A-4147-A177-3AD203B41FA5}">
                      <a16:colId xmlns:a16="http://schemas.microsoft.com/office/drawing/2014/main" val="20001"/>
                    </a:ext>
                  </a:extLst>
                </a:gridCol>
              </a:tblGrid>
              <a:tr h="198570">
                <a:tc gridSpan="2">
                  <a:txBody>
                    <a:bodyPr/>
                    <a:lstStyle/>
                    <a:p>
                      <a:r>
                        <a:rPr lang="nl-NL" sz="1400" dirty="0"/>
                        <a:t>woord:</a:t>
                      </a:r>
                    </a:p>
                  </a:txBody>
                  <a:tcPr/>
                </a:tc>
                <a:tc hMerge="1">
                  <a:txBody>
                    <a:bodyPr/>
                    <a:lstStyle/>
                    <a:p>
                      <a:endParaRPr lang="nl-NL" dirty="0"/>
                    </a:p>
                  </a:txBody>
                  <a:tcPr/>
                </a:tc>
                <a:extLst>
                  <a:ext uri="{0D108BD9-81ED-4DB2-BD59-A6C34878D82A}">
                    <a16:rowId xmlns:a16="http://schemas.microsoft.com/office/drawing/2014/main" val="10000"/>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a:t>kooihuisje</a:t>
                      </a:r>
                    </a:p>
                  </a:txBody>
                  <a:tcPr/>
                </a:tc>
                <a:tc>
                  <a:txBody>
                    <a:bodyPr/>
                    <a:lstStyle/>
                    <a:p>
                      <a:endParaRPr lang="nl-NL" sz="1400" dirty="0"/>
                    </a:p>
                  </a:txBody>
                  <a:tcPr/>
                </a:tc>
                <a:extLst>
                  <a:ext uri="{0D108BD9-81ED-4DB2-BD59-A6C34878D82A}">
                    <a16:rowId xmlns:a16="http://schemas.microsoft.com/office/drawing/2014/main" val="10001"/>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err="1"/>
                        <a:t>kooipad</a:t>
                      </a:r>
                      <a:endParaRPr lang="nl-NL" sz="1400" dirty="0"/>
                    </a:p>
                  </a:txBody>
                  <a:tcPr/>
                </a:tc>
                <a:tc>
                  <a:txBody>
                    <a:bodyPr/>
                    <a:lstStyle/>
                    <a:p>
                      <a:endParaRPr lang="nl-NL" sz="1400" dirty="0"/>
                    </a:p>
                  </a:txBody>
                  <a:tcPr/>
                </a:tc>
                <a:extLst>
                  <a:ext uri="{0D108BD9-81ED-4DB2-BD59-A6C34878D82A}">
                    <a16:rowId xmlns:a16="http://schemas.microsoft.com/office/drawing/2014/main" val="10002"/>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err="1"/>
                        <a:t>sating</a:t>
                      </a:r>
                      <a:endParaRPr lang="nl-NL" sz="1400" dirty="0"/>
                    </a:p>
                  </a:txBody>
                  <a:tcPr/>
                </a:tc>
                <a:tc>
                  <a:txBody>
                    <a:bodyPr/>
                    <a:lstStyle/>
                    <a:p>
                      <a:endParaRPr lang="nl-NL" sz="1400" dirty="0"/>
                    </a:p>
                  </a:txBody>
                  <a:tcPr/>
                </a:tc>
                <a:extLst>
                  <a:ext uri="{0D108BD9-81ED-4DB2-BD59-A6C34878D82A}">
                    <a16:rowId xmlns:a16="http://schemas.microsoft.com/office/drawing/2014/main" val="10003"/>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a:t>kooiplas</a:t>
                      </a:r>
                    </a:p>
                  </a:txBody>
                  <a:tcPr/>
                </a:tc>
                <a:tc>
                  <a:txBody>
                    <a:bodyPr/>
                    <a:lstStyle/>
                    <a:p>
                      <a:endParaRPr lang="nl-NL" sz="1400" dirty="0"/>
                    </a:p>
                  </a:txBody>
                  <a:tcPr/>
                </a:tc>
                <a:extLst>
                  <a:ext uri="{0D108BD9-81ED-4DB2-BD59-A6C34878D82A}">
                    <a16:rowId xmlns:a16="http://schemas.microsoft.com/office/drawing/2014/main" val="10004"/>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a:t>kniescherm</a:t>
                      </a:r>
                    </a:p>
                  </a:txBody>
                  <a:tcPr/>
                </a:tc>
                <a:tc>
                  <a:txBody>
                    <a:bodyPr/>
                    <a:lstStyle/>
                    <a:p>
                      <a:endParaRPr lang="nl-NL" sz="1400" dirty="0"/>
                    </a:p>
                  </a:txBody>
                  <a:tcPr/>
                </a:tc>
                <a:extLst>
                  <a:ext uri="{0D108BD9-81ED-4DB2-BD59-A6C34878D82A}">
                    <a16:rowId xmlns:a16="http://schemas.microsoft.com/office/drawing/2014/main" val="10005"/>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a:t>blindscherm</a:t>
                      </a:r>
                    </a:p>
                  </a:txBody>
                  <a:tcPr/>
                </a:tc>
                <a:tc>
                  <a:txBody>
                    <a:bodyPr/>
                    <a:lstStyle/>
                    <a:p>
                      <a:endParaRPr lang="nl-NL" sz="1400" dirty="0"/>
                    </a:p>
                  </a:txBody>
                  <a:tcPr/>
                </a:tc>
                <a:extLst>
                  <a:ext uri="{0D108BD9-81ED-4DB2-BD59-A6C34878D82A}">
                    <a16:rowId xmlns:a16="http://schemas.microsoft.com/office/drawing/2014/main" val="10006"/>
                  </a:ext>
                </a:extLst>
              </a:tr>
              <a:tr h="285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400" dirty="0"/>
                        <a:t>vangpijp</a:t>
                      </a:r>
                    </a:p>
                  </a:txBody>
                  <a:tcPr/>
                </a:tc>
                <a:tc>
                  <a:txBody>
                    <a:bodyPr/>
                    <a:lstStyle/>
                    <a:p>
                      <a:endParaRPr lang="nl-NL" sz="1400" dirty="0"/>
                    </a:p>
                  </a:txBody>
                  <a:tcPr/>
                </a:tc>
                <a:extLst>
                  <a:ext uri="{0D108BD9-81ED-4DB2-BD59-A6C34878D82A}">
                    <a16:rowId xmlns:a16="http://schemas.microsoft.com/office/drawing/2014/main" val="10007"/>
                  </a:ext>
                </a:extLst>
              </a:tr>
              <a:tr h="285600">
                <a:tc>
                  <a:txBody>
                    <a:bodyPr/>
                    <a:lstStyle/>
                    <a:p>
                      <a:r>
                        <a:rPr lang="nl-NL" sz="1400" dirty="0" err="1"/>
                        <a:t>kooibos</a:t>
                      </a:r>
                      <a:endParaRPr lang="nl-NL" sz="1400" dirty="0"/>
                    </a:p>
                  </a:txBody>
                  <a:tcPr/>
                </a:tc>
                <a:tc>
                  <a:txBody>
                    <a:bodyPr/>
                    <a:lstStyle/>
                    <a:p>
                      <a:endParaRPr lang="nl-NL" sz="1400" dirty="0"/>
                    </a:p>
                  </a:txBody>
                  <a:tcPr/>
                </a:tc>
                <a:extLst>
                  <a:ext uri="{0D108BD9-81ED-4DB2-BD59-A6C34878D82A}">
                    <a16:rowId xmlns:a16="http://schemas.microsoft.com/office/drawing/2014/main" val="10008"/>
                  </a:ext>
                </a:extLst>
              </a:tr>
              <a:tr h="285600">
                <a:tc>
                  <a:txBody>
                    <a:bodyPr/>
                    <a:lstStyle/>
                    <a:p>
                      <a:pPr marL="0" indent="0">
                        <a:buNone/>
                      </a:pPr>
                      <a:r>
                        <a:rPr lang="nl-NL" sz="1400" dirty="0"/>
                        <a:t>kortscherm</a:t>
                      </a:r>
                    </a:p>
                  </a:txBody>
                  <a:tcPr/>
                </a:tc>
                <a:tc>
                  <a:txBody>
                    <a:bodyPr/>
                    <a:lstStyle/>
                    <a:p>
                      <a:endParaRPr lang="nl-NL" sz="1400" dirty="0"/>
                    </a:p>
                  </a:txBody>
                  <a:tcPr/>
                </a:tc>
                <a:extLst>
                  <a:ext uri="{0D108BD9-81ED-4DB2-BD59-A6C34878D82A}">
                    <a16:rowId xmlns:a16="http://schemas.microsoft.com/office/drawing/2014/main" val="10009"/>
                  </a:ext>
                </a:extLst>
              </a:tr>
              <a:tr h="285600">
                <a:tc>
                  <a:txBody>
                    <a:bodyPr/>
                    <a:lstStyle/>
                    <a:p>
                      <a:r>
                        <a:rPr lang="nl-NL" sz="1400" dirty="0"/>
                        <a:t>varkensschuur</a:t>
                      </a:r>
                    </a:p>
                  </a:txBody>
                  <a:tcPr/>
                </a:tc>
                <a:tc>
                  <a:txBody>
                    <a:bodyPr/>
                    <a:lstStyle/>
                    <a:p>
                      <a:endParaRPr lang="nl-NL" sz="1400" dirty="0"/>
                    </a:p>
                  </a:txBody>
                  <a:tcPr/>
                </a:tc>
                <a:extLst>
                  <a:ext uri="{0D108BD9-81ED-4DB2-BD59-A6C34878D82A}">
                    <a16:rowId xmlns:a16="http://schemas.microsoft.com/office/drawing/2014/main" val="10010"/>
                  </a:ext>
                </a:extLst>
              </a:tr>
              <a:tr h="285600">
                <a:tc>
                  <a:txBody>
                    <a:bodyPr/>
                    <a:lstStyle/>
                    <a:p>
                      <a:r>
                        <a:rPr lang="nl-NL" sz="1400" dirty="0"/>
                        <a:t>scherpe eind</a:t>
                      </a:r>
                    </a:p>
                  </a:txBody>
                  <a:tcPr/>
                </a:tc>
                <a:tc>
                  <a:txBody>
                    <a:bodyPr/>
                    <a:lstStyle/>
                    <a:p>
                      <a:endParaRPr lang="nl-NL" sz="1400" dirty="0"/>
                    </a:p>
                  </a:txBody>
                  <a:tcPr/>
                </a:tc>
                <a:extLst>
                  <a:ext uri="{0D108BD9-81ED-4DB2-BD59-A6C34878D82A}">
                    <a16:rowId xmlns:a16="http://schemas.microsoft.com/office/drawing/2014/main" val="10011"/>
                  </a:ext>
                </a:extLst>
              </a:tr>
              <a:tr h="285600">
                <a:tc>
                  <a:txBody>
                    <a:bodyPr/>
                    <a:lstStyle/>
                    <a:p>
                      <a:r>
                        <a:rPr lang="nl-NL" sz="1400" dirty="0"/>
                        <a:t>broedkorvenschuur</a:t>
                      </a:r>
                    </a:p>
                  </a:txBody>
                  <a:tcPr/>
                </a:tc>
                <a:tc>
                  <a:txBody>
                    <a:bodyPr/>
                    <a:lstStyle/>
                    <a:p>
                      <a:endParaRPr lang="nl-NL" sz="1400" dirty="0"/>
                    </a:p>
                  </a:txBody>
                  <a:tcPr/>
                </a:tc>
                <a:extLst>
                  <a:ext uri="{0D108BD9-81ED-4DB2-BD59-A6C34878D82A}">
                    <a16:rowId xmlns:a16="http://schemas.microsoft.com/office/drawing/2014/main" val="10012"/>
                  </a:ext>
                </a:extLst>
              </a:tr>
              <a:tr h="285600">
                <a:tc>
                  <a:txBody>
                    <a:bodyPr/>
                    <a:lstStyle/>
                    <a:p>
                      <a:r>
                        <a:rPr lang="nl-NL" sz="1400" dirty="0"/>
                        <a:t>stenen schuur</a:t>
                      </a:r>
                    </a:p>
                  </a:txBody>
                  <a:tcPr/>
                </a:tc>
                <a:tc>
                  <a:txBody>
                    <a:bodyPr/>
                    <a:lstStyle/>
                    <a:p>
                      <a:endParaRPr lang="nl-NL" sz="1400" dirty="0"/>
                    </a:p>
                  </a:txBody>
                  <a:tcPr/>
                </a:tc>
                <a:extLst>
                  <a:ext uri="{0D108BD9-81ED-4DB2-BD59-A6C34878D82A}">
                    <a16:rowId xmlns:a16="http://schemas.microsoft.com/office/drawing/2014/main" val="10013"/>
                  </a:ext>
                </a:extLst>
              </a:tr>
              <a:tr h="285600">
                <a:tc>
                  <a:txBody>
                    <a:bodyPr/>
                    <a:lstStyle/>
                    <a:p>
                      <a:r>
                        <a:rPr lang="nl-NL" sz="1400" dirty="0"/>
                        <a:t>pomphuisje</a:t>
                      </a:r>
                    </a:p>
                  </a:txBody>
                  <a:tcPr/>
                </a:tc>
                <a:tc>
                  <a:txBody>
                    <a:bodyPr/>
                    <a:lstStyle/>
                    <a:p>
                      <a:endParaRPr lang="nl-NL" sz="1400" dirty="0"/>
                    </a:p>
                  </a:txBody>
                  <a:tcPr/>
                </a:tc>
                <a:extLst>
                  <a:ext uri="{0D108BD9-81ED-4DB2-BD59-A6C34878D82A}">
                    <a16:rowId xmlns:a16="http://schemas.microsoft.com/office/drawing/2014/main" val="10014"/>
                  </a:ext>
                </a:extLst>
              </a:tr>
            </a:tbl>
          </a:graphicData>
        </a:graphic>
      </p:graphicFrame>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b="27388"/>
          <a:stretch/>
        </p:blipFill>
        <p:spPr>
          <a:xfrm rot="748639">
            <a:off x="9860156" y="298865"/>
            <a:ext cx="1945268" cy="1059366"/>
          </a:xfrm>
          <a:prstGeom prst="rect">
            <a:avLst/>
          </a:prstGeom>
        </p:spPr>
      </p:pic>
    </p:spTree>
    <p:extLst>
      <p:ext uri="{BB962C8B-B14F-4D97-AF65-F5344CB8AC3E}">
        <p14:creationId xmlns:p14="http://schemas.microsoft.com/office/powerpoint/2010/main" val="1645240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Antwoorden</a:t>
            </a:r>
            <a:r>
              <a:rPr lang="pl-PL" b="1" dirty="0"/>
              <a:t> van opdracht </a:t>
            </a:r>
            <a:r>
              <a:rPr lang="nl-NL" b="1" dirty="0"/>
              <a:t>4</a:t>
            </a:r>
          </a:p>
        </p:txBody>
      </p:sp>
      <p:sp>
        <p:nvSpPr>
          <p:cNvPr id="6" name="Tijdelijke aanduiding voor inhoud 2"/>
          <p:cNvSpPr txBox="1">
            <a:spLocks/>
          </p:cNvSpPr>
          <p:nvPr/>
        </p:nvSpPr>
        <p:spPr>
          <a:xfrm>
            <a:off x="2589212" y="1458951"/>
            <a:ext cx="8915400" cy="6947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nl-NL" dirty="0"/>
              <a:t>Schrijf achter elk woord waarom dat bij de eendenkooi hoort. Waarvoor is het nodig?</a:t>
            </a:r>
          </a:p>
          <a:p>
            <a:endParaRPr lang="nl-NL" dirty="0"/>
          </a:p>
        </p:txBody>
      </p:sp>
      <p:graphicFrame>
        <p:nvGraphicFramePr>
          <p:cNvPr id="8" name="Tijdelijke aanduiding voor inhoud 7"/>
          <p:cNvGraphicFramePr>
            <a:graphicFrameLocks noGrp="1"/>
          </p:cNvGraphicFramePr>
          <p:nvPr>
            <p:ph idx="1"/>
          </p:nvPr>
        </p:nvGraphicFramePr>
        <p:xfrm>
          <a:off x="2589212" y="2093493"/>
          <a:ext cx="8419683" cy="4680564"/>
        </p:xfrm>
        <a:graphic>
          <a:graphicData uri="http://schemas.openxmlformats.org/drawingml/2006/table">
            <a:tbl>
              <a:tblPr firstRow="1" bandRow="1">
                <a:tableStyleId>{5C22544A-7EE6-4342-B048-85BDC9FD1C3A}</a:tableStyleId>
              </a:tblPr>
              <a:tblGrid>
                <a:gridCol w="1920272">
                  <a:extLst>
                    <a:ext uri="{9D8B030D-6E8A-4147-A177-3AD203B41FA5}">
                      <a16:colId xmlns:a16="http://schemas.microsoft.com/office/drawing/2014/main" val="20000"/>
                    </a:ext>
                  </a:extLst>
                </a:gridCol>
                <a:gridCol w="6499411">
                  <a:extLst>
                    <a:ext uri="{9D8B030D-6E8A-4147-A177-3AD203B41FA5}">
                      <a16:colId xmlns:a16="http://schemas.microsoft.com/office/drawing/2014/main" val="20001"/>
                    </a:ext>
                  </a:extLst>
                </a:gridCol>
              </a:tblGrid>
              <a:tr h="283367">
                <a:tc gridSpan="2">
                  <a:txBody>
                    <a:bodyPr/>
                    <a:lstStyle/>
                    <a:p>
                      <a:r>
                        <a:rPr lang="nl-NL" sz="1100" dirty="0"/>
                        <a:t>woord:</a:t>
                      </a:r>
                    </a:p>
                  </a:txBody>
                  <a:tcPr/>
                </a:tc>
                <a:tc hMerge="1">
                  <a:txBody>
                    <a:bodyPr/>
                    <a:lstStyle/>
                    <a:p>
                      <a:endParaRPr lang="nl-NL" dirty="0"/>
                    </a:p>
                  </a:txBody>
                  <a:tcPr/>
                </a:tc>
                <a:extLst>
                  <a:ext uri="{0D108BD9-81ED-4DB2-BD59-A6C34878D82A}">
                    <a16:rowId xmlns:a16="http://schemas.microsoft.com/office/drawing/2014/main" val="10000"/>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t>kooihuisje</a:t>
                      </a:r>
                    </a:p>
                  </a:txBody>
                  <a:tcPr/>
                </a:tc>
                <a:tc>
                  <a:txBody>
                    <a:bodyPr/>
                    <a:lstStyle/>
                    <a:p>
                      <a:r>
                        <a:rPr lang="pl-PL" sz="1100" dirty="0"/>
                        <a:t>Heel</a:t>
                      </a:r>
                      <a:r>
                        <a:rPr lang="pl-PL" sz="1100" baseline="0" dirty="0"/>
                        <a:t> vroeger woonde hier de kooiker. Nu om pauze te houden/op te warmen</a:t>
                      </a:r>
                      <a:endParaRPr lang="nl-NL" sz="1100" dirty="0"/>
                    </a:p>
                  </a:txBody>
                  <a:tcPr/>
                </a:tc>
                <a:extLst>
                  <a:ext uri="{0D108BD9-81ED-4DB2-BD59-A6C34878D82A}">
                    <a16:rowId xmlns:a16="http://schemas.microsoft.com/office/drawing/2014/main" val="10001"/>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err="1"/>
                        <a:t>kooipad</a:t>
                      </a:r>
                      <a:endParaRPr lang="nl-NL" sz="1100" dirty="0"/>
                    </a:p>
                  </a:txBody>
                  <a:tcPr/>
                </a:tc>
                <a:tc>
                  <a:txBody>
                    <a:bodyPr/>
                    <a:lstStyle/>
                    <a:p>
                      <a:r>
                        <a:rPr lang="pl-PL" sz="1100" dirty="0"/>
                        <a:t>Hoofdpad in de eendenkooi</a:t>
                      </a:r>
                      <a:endParaRPr lang="nl-NL" sz="1100" dirty="0"/>
                    </a:p>
                  </a:txBody>
                  <a:tcPr/>
                </a:tc>
                <a:extLst>
                  <a:ext uri="{0D108BD9-81ED-4DB2-BD59-A6C34878D82A}">
                    <a16:rowId xmlns:a16="http://schemas.microsoft.com/office/drawing/2014/main" val="10002"/>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err="1"/>
                        <a:t>sating</a:t>
                      </a:r>
                      <a:endParaRPr lang="nl-NL" sz="1100" dirty="0"/>
                    </a:p>
                  </a:txBody>
                  <a:tcPr/>
                </a:tc>
                <a:tc>
                  <a:txBody>
                    <a:bodyPr/>
                    <a:lstStyle/>
                    <a:p>
                      <a:r>
                        <a:rPr lang="pl-PL" sz="1100" dirty="0"/>
                        <a:t>Oever: zitplaats voor de eenden</a:t>
                      </a:r>
                      <a:endParaRPr lang="nl-NL" sz="1100" dirty="0"/>
                    </a:p>
                  </a:txBody>
                  <a:tcPr/>
                </a:tc>
                <a:extLst>
                  <a:ext uri="{0D108BD9-81ED-4DB2-BD59-A6C34878D82A}">
                    <a16:rowId xmlns:a16="http://schemas.microsoft.com/office/drawing/2014/main" val="10003"/>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t>kooiplas</a:t>
                      </a:r>
                    </a:p>
                  </a:txBody>
                  <a:tcPr/>
                </a:tc>
                <a:tc>
                  <a:txBody>
                    <a:bodyPr/>
                    <a:lstStyle/>
                    <a:p>
                      <a:r>
                        <a:rPr lang="pl-PL" sz="1100" dirty="0"/>
                        <a:t>Rustplaats wilde eenden/verblijfplaats tamme eenden</a:t>
                      </a:r>
                      <a:endParaRPr lang="nl-NL" sz="1100" dirty="0"/>
                    </a:p>
                  </a:txBody>
                  <a:tcPr/>
                </a:tc>
                <a:extLst>
                  <a:ext uri="{0D108BD9-81ED-4DB2-BD59-A6C34878D82A}">
                    <a16:rowId xmlns:a16="http://schemas.microsoft.com/office/drawing/2014/main" val="10004"/>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t>kniescherm</a:t>
                      </a:r>
                    </a:p>
                  </a:txBody>
                  <a:tcPr/>
                </a:tc>
                <a:tc>
                  <a:txBody>
                    <a:bodyPr/>
                    <a:lstStyle/>
                    <a:p>
                      <a:r>
                        <a:rPr lang="pl-PL" sz="1100" dirty="0"/>
                        <a:t>Kniehoog scherm tussen twee kortschermen</a:t>
                      </a:r>
                      <a:endParaRPr lang="nl-NL" sz="1100" dirty="0"/>
                    </a:p>
                  </a:txBody>
                  <a:tcPr/>
                </a:tc>
                <a:extLst>
                  <a:ext uri="{0D108BD9-81ED-4DB2-BD59-A6C34878D82A}">
                    <a16:rowId xmlns:a16="http://schemas.microsoft.com/office/drawing/2014/main" val="10005"/>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t>blindscherm</a:t>
                      </a:r>
                    </a:p>
                  </a:txBody>
                  <a:tcPr/>
                </a:tc>
                <a:tc>
                  <a:txBody>
                    <a:bodyPr/>
                    <a:lstStyle/>
                    <a:p>
                      <a:r>
                        <a:rPr lang="pl-PL" sz="1100" dirty="0"/>
                        <a:t>De kooiker kan ongezien om de kooiplas lopen</a:t>
                      </a:r>
                      <a:endParaRPr lang="nl-NL" sz="1100" dirty="0"/>
                    </a:p>
                  </a:txBody>
                  <a:tcPr/>
                </a:tc>
                <a:extLst>
                  <a:ext uri="{0D108BD9-81ED-4DB2-BD59-A6C34878D82A}">
                    <a16:rowId xmlns:a16="http://schemas.microsoft.com/office/drawing/2014/main" val="10006"/>
                  </a:ext>
                </a:extLst>
              </a:tr>
              <a:tr h="28336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t>vangpijp</a:t>
                      </a:r>
                    </a:p>
                  </a:txBody>
                  <a:tcPr/>
                </a:tc>
                <a:tc>
                  <a:txBody>
                    <a:bodyPr/>
                    <a:lstStyle/>
                    <a:p>
                      <a:r>
                        <a:rPr lang="pl-PL" sz="1100" dirty="0"/>
                        <a:t>Eenden voeren / eenden lokken</a:t>
                      </a:r>
                      <a:endParaRPr lang="nl-NL" sz="1100" dirty="0"/>
                    </a:p>
                  </a:txBody>
                  <a:tcPr/>
                </a:tc>
                <a:extLst>
                  <a:ext uri="{0D108BD9-81ED-4DB2-BD59-A6C34878D82A}">
                    <a16:rowId xmlns:a16="http://schemas.microsoft.com/office/drawing/2014/main" val="10007"/>
                  </a:ext>
                </a:extLst>
              </a:tr>
              <a:tr h="283367">
                <a:tc>
                  <a:txBody>
                    <a:bodyPr/>
                    <a:lstStyle/>
                    <a:p>
                      <a:r>
                        <a:rPr lang="nl-NL" sz="1100" dirty="0" err="1"/>
                        <a:t>kooibos</a:t>
                      </a:r>
                      <a:endParaRPr lang="nl-NL" sz="1100" dirty="0"/>
                    </a:p>
                  </a:txBody>
                  <a:tcPr/>
                </a:tc>
                <a:tc>
                  <a:txBody>
                    <a:bodyPr/>
                    <a:lstStyle/>
                    <a:p>
                      <a:r>
                        <a:rPr lang="pl-PL" sz="1100" dirty="0"/>
                        <a:t>Dempt de wind en zorgt voor rust rond de plas. Schuilplaats voor vogels en andere dieren. Levert hakhout voor onderhoud van de kooi</a:t>
                      </a:r>
                      <a:endParaRPr lang="nl-NL" sz="1100" dirty="0"/>
                    </a:p>
                  </a:txBody>
                  <a:tcPr/>
                </a:tc>
                <a:extLst>
                  <a:ext uri="{0D108BD9-81ED-4DB2-BD59-A6C34878D82A}">
                    <a16:rowId xmlns:a16="http://schemas.microsoft.com/office/drawing/2014/main" val="10008"/>
                  </a:ext>
                </a:extLst>
              </a:tr>
              <a:tr h="283367">
                <a:tc>
                  <a:txBody>
                    <a:bodyPr/>
                    <a:lstStyle/>
                    <a:p>
                      <a:pPr marL="0" indent="0">
                        <a:buNone/>
                      </a:pPr>
                      <a:r>
                        <a:rPr lang="nl-NL" sz="1100" dirty="0"/>
                        <a:t>kortscherm</a:t>
                      </a:r>
                    </a:p>
                  </a:txBody>
                  <a:tcPr/>
                </a:tc>
                <a:tc>
                  <a:txBody>
                    <a:bodyPr/>
                    <a:lstStyle/>
                    <a:p>
                      <a:r>
                        <a:rPr lang="pl-PL" sz="1100" dirty="0"/>
                        <a:t>Vlak langs de plas: de kooiker kan ongezien voer strooien. De hond speelt kiekeboe met de eenden</a:t>
                      </a:r>
                      <a:endParaRPr lang="nl-NL" sz="1100" dirty="0"/>
                    </a:p>
                  </a:txBody>
                  <a:tcPr/>
                </a:tc>
                <a:extLst>
                  <a:ext uri="{0D108BD9-81ED-4DB2-BD59-A6C34878D82A}">
                    <a16:rowId xmlns:a16="http://schemas.microsoft.com/office/drawing/2014/main" val="10009"/>
                  </a:ext>
                </a:extLst>
              </a:tr>
              <a:tr h="283367">
                <a:tc>
                  <a:txBody>
                    <a:bodyPr/>
                    <a:lstStyle/>
                    <a:p>
                      <a:r>
                        <a:rPr lang="nl-NL" sz="1100" dirty="0"/>
                        <a:t>varkensschuur</a:t>
                      </a:r>
                    </a:p>
                  </a:txBody>
                  <a:tcPr/>
                </a:tc>
                <a:tc>
                  <a:txBody>
                    <a:bodyPr/>
                    <a:lstStyle/>
                    <a:p>
                      <a:r>
                        <a:rPr lang="pl-PL" sz="1100" dirty="0"/>
                        <a:t>Hier hield de kooiker vroeger varkens</a:t>
                      </a:r>
                      <a:endParaRPr lang="nl-NL" sz="1100" dirty="0"/>
                    </a:p>
                  </a:txBody>
                  <a:tcPr/>
                </a:tc>
                <a:extLst>
                  <a:ext uri="{0D108BD9-81ED-4DB2-BD59-A6C34878D82A}">
                    <a16:rowId xmlns:a16="http://schemas.microsoft.com/office/drawing/2014/main" val="10010"/>
                  </a:ext>
                </a:extLst>
              </a:tr>
              <a:tr h="283367">
                <a:tc>
                  <a:txBody>
                    <a:bodyPr/>
                    <a:lstStyle/>
                    <a:p>
                      <a:r>
                        <a:rPr lang="nl-NL" sz="1100" dirty="0"/>
                        <a:t>scherpe eind</a:t>
                      </a:r>
                    </a:p>
                  </a:txBody>
                  <a:tcPr/>
                </a:tc>
                <a:tc>
                  <a:txBody>
                    <a:bodyPr/>
                    <a:lstStyle/>
                    <a:p>
                      <a:r>
                        <a:rPr lang="pl-PL" sz="1100" dirty="0"/>
                        <a:t>Eenden vangen en eventueel ringen voor onderzoek</a:t>
                      </a:r>
                      <a:endParaRPr lang="nl-NL" sz="1100" dirty="0"/>
                    </a:p>
                  </a:txBody>
                  <a:tcPr/>
                </a:tc>
                <a:extLst>
                  <a:ext uri="{0D108BD9-81ED-4DB2-BD59-A6C34878D82A}">
                    <a16:rowId xmlns:a16="http://schemas.microsoft.com/office/drawing/2014/main" val="10011"/>
                  </a:ext>
                </a:extLst>
              </a:tr>
              <a:tr h="283367">
                <a:tc>
                  <a:txBody>
                    <a:bodyPr/>
                    <a:lstStyle/>
                    <a:p>
                      <a:r>
                        <a:rPr lang="nl-NL" sz="1100" dirty="0"/>
                        <a:t>broedkorvenschuur</a:t>
                      </a:r>
                    </a:p>
                  </a:txBody>
                  <a:tcPr/>
                </a:tc>
                <a:tc>
                  <a:txBody>
                    <a:bodyPr/>
                    <a:lstStyle/>
                    <a:p>
                      <a:r>
                        <a:rPr lang="pl-PL" sz="1100" dirty="0"/>
                        <a:t>Bewaren broedkorven. In het voorjaar worden de korven opgehangen in de eendenkooi. De staleenden kunnen er veilig hun nest in maken</a:t>
                      </a:r>
                      <a:endParaRPr lang="nl-NL" sz="1100" dirty="0"/>
                    </a:p>
                  </a:txBody>
                  <a:tcPr/>
                </a:tc>
                <a:extLst>
                  <a:ext uri="{0D108BD9-81ED-4DB2-BD59-A6C34878D82A}">
                    <a16:rowId xmlns:a16="http://schemas.microsoft.com/office/drawing/2014/main" val="10012"/>
                  </a:ext>
                </a:extLst>
              </a:tr>
              <a:tr h="283367">
                <a:tc>
                  <a:txBody>
                    <a:bodyPr/>
                    <a:lstStyle/>
                    <a:p>
                      <a:r>
                        <a:rPr lang="nl-NL" sz="1100" dirty="0"/>
                        <a:t>stenen schuur</a:t>
                      </a:r>
                    </a:p>
                  </a:txBody>
                  <a:tcPr/>
                </a:tc>
                <a:tc>
                  <a:txBody>
                    <a:bodyPr/>
                    <a:lstStyle/>
                    <a:p>
                      <a:r>
                        <a:rPr lang="pl-PL" sz="1100" dirty="0"/>
                        <a:t>Hier kan de kooiker zijn spullen droog bewaren</a:t>
                      </a:r>
                      <a:endParaRPr lang="nl-NL" sz="1100" dirty="0"/>
                    </a:p>
                  </a:txBody>
                  <a:tcPr/>
                </a:tc>
                <a:extLst>
                  <a:ext uri="{0D108BD9-81ED-4DB2-BD59-A6C34878D82A}">
                    <a16:rowId xmlns:a16="http://schemas.microsoft.com/office/drawing/2014/main" val="10013"/>
                  </a:ext>
                </a:extLst>
              </a:tr>
              <a:tr h="283367">
                <a:tc>
                  <a:txBody>
                    <a:bodyPr/>
                    <a:lstStyle/>
                    <a:p>
                      <a:r>
                        <a:rPr lang="nl-NL" sz="1100" dirty="0"/>
                        <a:t>pomphuisje</a:t>
                      </a:r>
                    </a:p>
                  </a:txBody>
                  <a:tcPr/>
                </a:tc>
                <a:tc>
                  <a:txBody>
                    <a:bodyPr/>
                    <a:lstStyle/>
                    <a:p>
                      <a:r>
                        <a:rPr lang="pl-PL" sz="1100" dirty="0"/>
                        <a:t>Hierin zit de pomp die</a:t>
                      </a:r>
                      <a:r>
                        <a:rPr lang="pl-PL" sz="1100" baseline="0" dirty="0"/>
                        <a:t> de kooiplas openhoudt als het vriest</a:t>
                      </a:r>
                      <a:endParaRPr lang="nl-NL" sz="1100" dirty="0"/>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9831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24061" y="535737"/>
            <a:ext cx="2388870" cy="1280890"/>
          </a:xfrm>
        </p:spPr>
        <p:txBody>
          <a:bodyPr>
            <a:noAutofit/>
          </a:bodyPr>
          <a:lstStyle/>
          <a:p>
            <a:r>
              <a:rPr lang="nl-NL" sz="2800" dirty="0"/>
              <a:t>Slobeend, die zich heeft laten vangen in de eendenkooi. Is weer vrijgelaten.</a:t>
            </a:r>
            <a:br>
              <a:rPr lang="nl-NL" sz="2800" dirty="0"/>
            </a:br>
            <a:r>
              <a:rPr lang="nl-NL" sz="2800" dirty="0"/>
              <a:t>Wat heeft deze een grote snavel!</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488924" cy="7116694"/>
          </a:xfrm>
        </p:spPr>
      </p:pic>
      <p:sp>
        <p:nvSpPr>
          <p:cNvPr id="3" name="Tekstvak 2"/>
          <p:cNvSpPr txBox="1"/>
          <p:nvPr/>
        </p:nvSpPr>
        <p:spPr>
          <a:xfrm>
            <a:off x="3332857" y="388620"/>
            <a:ext cx="2823210" cy="584775"/>
          </a:xfrm>
          <a:prstGeom prst="rect">
            <a:avLst/>
          </a:prstGeom>
          <a:noFill/>
        </p:spPr>
        <p:txBody>
          <a:bodyPr wrap="square" rtlCol="0">
            <a:spAutoFit/>
          </a:bodyPr>
          <a:lstStyle/>
          <a:p>
            <a:r>
              <a:rPr lang="nl-NL" sz="3200" b="1" dirty="0"/>
              <a:t>Dit is een....</a:t>
            </a:r>
          </a:p>
        </p:txBody>
      </p:sp>
    </p:spTree>
    <p:extLst>
      <p:ext uri="{BB962C8B-B14F-4D97-AF65-F5344CB8AC3E}">
        <p14:creationId xmlns:p14="http://schemas.microsoft.com/office/powerpoint/2010/main" val="88196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81128" y="0"/>
            <a:ext cx="2523242" cy="1280890"/>
          </a:xfrm>
        </p:spPr>
        <p:txBody>
          <a:bodyPr>
            <a:noAutofit/>
          </a:bodyPr>
          <a:lstStyle/>
          <a:p>
            <a:r>
              <a:rPr lang="nl-NL" sz="1900" dirty="0">
                <a:solidFill>
                  <a:schemeClr val="tx1"/>
                </a:solidFill>
              </a:rPr>
              <a:t>2 Wintertalingen: in elkaar gedoken om te slapen en warm te blijven. Ze slapen op 1 poot op een lat, dat lukt de andere </a:t>
            </a:r>
            <a:r>
              <a:rPr lang="nl-NL" sz="1900" dirty="0" err="1">
                <a:solidFill>
                  <a:schemeClr val="tx1"/>
                </a:solidFill>
              </a:rPr>
              <a:t>eendensoorten</a:t>
            </a:r>
            <a:r>
              <a:rPr lang="nl-NL" sz="1900" dirty="0">
                <a:solidFill>
                  <a:schemeClr val="tx1"/>
                </a:solidFill>
              </a:rPr>
              <a:t> niet. Doordat ze veilig op een hoge lat kunnen slapen zijn ze ook minder kwetsbaar voor roofdieren. Maar het blijft oppassen voor roofvogels. Daarom is de slaap van eenden altijd licht en blijven ze om beurten alert op mogelijk gevaar.</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22" y="0"/>
            <a:ext cx="9626809" cy="6862862"/>
          </a:xfrm>
        </p:spPr>
      </p:pic>
      <p:sp>
        <p:nvSpPr>
          <p:cNvPr id="3" name="Tekstvak 2"/>
          <p:cNvSpPr txBox="1"/>
          <p:nvPr/>
        </p:nvSpPr>
        <p:spPr>
          <a:xfrm>
            <a:off x="3527567" y="393418"/>
            <a:ext cx="2297430" cy="461665"/>
          </a:xfrm>
          <a:prstGeom prst="rect">
            <a:avLst/>
          </a:prstGeom>
          <a:noFill/>
        </p:spPr>
        <p:txBody>
          <a:bodyPr wrap="square" rtlCol="0">
            <a:spAutoFit/>
          </a:bodyPr>
          <a:lstStyle/>
          <a:p>
            <a:r>
              <a:rPr lang="nl-NL" sz="2400" b="1" dirty="0"/>
              <a:t>Dit zijn........</a:t>
            </a:r>
          </a:p>
        </p:txBody>
      </p:sp>
    </p:spTree>
    <p:extLst>
      <p:ext uri="{BB962C8B-B14F-4D97-AF65-F5344CB8AC3E}">
        <p14:creationId xmlns:p14="http://schemas.microsoft.com/office/powerpoint/2010/main" val="160770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35390" y="589820"/>
            <a:ext cx="3166110" cy="1280890"/>
          </a:xfrm>
        </p:spPr>
        <p:txBody>
          <a:bodyPr>
            <a:noAutofit/>
          </a:bodyPr>
          <a:lstStyle/>
          <a:p>
            <a:r>
              <a:rPr lang="nl-NL" sz="2400" dirty="0"/>
              <a:t>De wilde eend: </a:t>
            </a:r>
            <a:br>
              <a:rPr lang="nl-NL" sz="2400" dirty="0"/>
            </a:br>
            <a:r>
              <a:rPr lang="nl-NL" sz="2400" dirty="0"/>
              <a:t>een mannetje, een woerd. </a:t>
            </a:r>
            <a:br>
              <a:rPr lang="nl-NL" sz="2400" dirty="0"/>
            </a:br>
            <a:r>
              <a:rPr lang="nl-NL" sz="2400" dirty="0"/>
              <a:t>Zie je zijn krulstaartje?</a:t>
            </a:r>
          </a:p>
        </p:txBody>
      </p:sp>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l="6670" r="14068"/>
          <a:stretch/>
        </p:blipFill>
        <p:spPr>
          <a:xfrm>
            <a:off x="0" y="0"/>
            <a:ext cx="8149591" cy="6858000"/>
          </a:xfrm>
          <a:prstGeom prst="rect">
            <a:avLst/>
          </a:prstGeom>
          <a:ln w="228600" cap="sq" cmpd="thickThin">
            <a:solidFill>
              <a:srgbClr val="000000"/>
            </a:solidFill>
            <a:prstDash val="solid"/>
            <a:miter lim="800000"/>
          </a:ln>
          <a:effectLst>
            <a:innerShdw blurRad="76200">
              <a:srgbClr val="000000"/>
            </a:innerShdw>
          </a:effectLst>
        </p:spPr>
      </p:pic>
      <p:sp>
        <p:nvSpPr>
          <p:cNvPr id="3" name="Tekstvak 2"/>
          <p:cNvSpPr txBox="1"/>
          <p:nvPr/>
        </p:nvSpPr>
        <p:spPr>
          <a:xfrm>
            <a:off x="2971800" y="589820"/>
            <a:ext cx="2446020" cy="461665"/>
          </a:xfrm>
          <a:prstGeom prst="rect">
            <a:avLst/>
          </a:prstGeom>
          <a:noFill/>
        </p:spPr>
        <p:txBody>
          <a:bodyPr wrap="square" rtlCol="0">
            <a:spAutoFit/>
          </a:bodyPr>
          <a:lstStyle/>
          <a:p>
            <a:r>
              <a:rPr lang="nl-NL" sz="2400" b="1" dirty="0"/>
              <a:t>Wat zie je hier?</a:t>
            </a:r>
          </a:p>
        </p:txBody>
      </p:sp>
    </p:spTree>
    <p:extLst>
      <p:ext uri="{BB962C8B-B14F-4D97-AF65-F5344CB8AC3E}">
        <p14:creationId xmlns:p14="http://schemas.microsoft.com/office/powerpoint/2010/main" val="207498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dirty="0"/>
              <a:t>Wat is een eendenkooi?</a:t>
            </a:r>
          </a:p>
        </p:txBody>
      </p:sp>
      <p:sp>
        <p:nvSpPr>
          <p:cNvPr id="3" name="Tijdelijke aanduiding voor inhoud 2"/>
          <p:cNvSpPr>
            <a:spLocks noGrp="1"/>
          </p:cNvSpPr>
          <p:nvPr>
            <p:ph idx="1"/>
          </p:nvPr>
        </p:nvSpPr>
        <p:spPr>
          <a:xfrm>
            <a:off x="2592925" y="1828799"/>
            <a:ext cx="8915400" cy="4471640"/>
          </a:xfrm>
        </p:spPr>
        <p:txBody>
          <a:bodyPr>
            <a:normAutofit/>
          </a:bodyPr>
          <a:lstStyle/>
          <a:p>
            <a:r>
              <a:rPr lang="nl-NL" sz="2000" b="1" dirty="0"/>
              <a:t>Planning:</a:t>
            </a:r>
          </a:p>
          <a:p>
            <a:pPr>
              <a:buFont typeface="+mj-lt"/>
              <a:buAutoNum type="arabicPeriod"/>
            </a:pPr>
            <a:r>
              <a:rPr lang="nl-NL" dirty="0"/>
              <a:t>Introductiefilmpjes</a:t>
            </a:r>
          </a:p>
          <a:p>
            <a:pPr>
              <a:buFont typeface="+mj-lt"/>
              <a:buAutoNum type="arabicPeriod"/>
            </a:pPr>
            <a:r>
              <a:rPr lang="nl-NL" dirty="0"/>
              <a:t>Vragen bij ‘Kooiker in de eendenkooi’</a:t>
            </a:r>
          </a:p>
          <a:p>
            <a:pPr>
              <a:buFont typeface="+mj-lt"/>
              <a:buAutoNum type="arabicPeriod"/>
            </a:pPr>
            <a:r>
              <a:rPr lang="nl-NL" dirty="0"/>
              <a:t>Opdracht 1 van </a:t>
            </a:r>
            <a:r>
              <a:rPr lang="pl-PL" dirty="0"/>
              <a:t>Eendenkooi-werkblad</a:t>
            </a:r>
            <a:endParaRPr lang="nl-NL" dirty="0"/>
          </a:p>
          <a:p>
            <a:pPr>
              <a:buFont typeface="+mj-lt"/>
              <a:buAutoNum type="arabicPeriod"/>
            </a:pPr>
            <a:r>
              <a:rPr lang="pl-PL" dirty="0"/>
              <a:t>Opdracht 2</a:t>
            </a:r>
            <a:r>
              <a:rPr lang="nl-NL" dirty="0"/>
              <a:t> van </a:t>
            </a:r>
            <a:r>
              <a:rPr lang="pl-PL" dirty="0"/>
              <a:t>Eendenkooi-werkblad</a:t>
            </a:r>
          </a:p>
          <a:p>
            <a:pPr>
              <a:buFont typeface="+mj-lt"/>
              <a:buAutoNum type="arabicPeriod"/>
            </a:pPr>
            <a:r>
              <a:rPr lang="pl-PL" dirty="0"/>
              <a:t>Opdracht 3 van Eendenkooi-werkblad</a:t>
            </a:r>
          </a:p>
          <a:p>
            <a:pPr>
              <a:buFont typeface="+mj-lt"/>
              <a:buAutoNum type="arabicPeriod"/>
            </a:pPr>
            <a:r>
              <a:rPr lang="pl-PL" dirty="0"/>
              <a:t>Opdracht 4 van Eendenkooi-werkblad</a:t>
            </a:r>
          </a:p>
        </p:txBody>
      </p:sp>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l="15635" t="28193" r="14145" b="8748"/>
          <a:stretch/>
        </p:blipFill>
        <p:spPr>
          <a:xfrm>
            <a:off x="8586439" y="4064619"/>
            <a:ext cx="3501483" cy="2531328"/>
          </a:xfrm>
          <a:prstGeom prst="rect">
            <a:avLst/>
          </a:prstGeom>
        </p:spPr>
      </p:pic>
    </p:spTree>
    <p:extLst>
      <p:ext uri="{BB962C8B-B14F-4D97-AF65-F5344CB8AC3E}">
        <p14:creationId xmlns:p14="http://schemas.microsoft.com/office/powerpoint/2010/main" val="2511117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t>Introductiefilmpjes</a:t>
            </a:r>
            <a:br>
              <a:rPr lang="nl-NL" b="1" dirty="0"/>
            </a:br>
            <a:r>
              <a:rPr lang="nl-NL" b="1" dirty="0"/>
              <a:t>Wat is een eendenkooi?</a:t>
            </a:r>
            <a:br>
              <a:rPr lang="nl-NL" dirty="0"/>
            </a:br>
            <a:endParaRPr lang="nl-NL" dirty="0"/>
          </a:p>
        </p:txBody>
      </p:sp>
      <p:sp>
        <p:nvSpPr>
          <p:cNvPr id="3" name="Tijdelijke aanduiding voor inhoud 2"/>
          <p:cNvSpPr>
            <a:spLocks noGrp="1"/>
          </p:cNvSpPr>
          <p:nvPr>
            <p:ph idx="1"/>
          </p:nvPr>
        </p:nvSpPr>
        <p:spPr/>
        <p:txBody>
          <a:bodyPr/>
          <a:lstStyle/>
          <a:p>
            <a:r>
              <a:rPr lang="nl-NL" dirty="0">
                <a:hlinkClick r:id="rId2"/>
              </a:rPr>
              <a:t>eendenkooi </a:t>
            </a:r>
            <a:r>
              <a:rPr lang="nl-NL" dirty="0" err="1">
                <a:hlinkClick r:id="rId2"/>
              </a:rPr>
              <a:t>warmond</a:t>
            </a:r>
            <a:r>
              <a:rPr lang="nl-NL" dirty="0">
                <a:hlinkClick r:id="rId2"/>
              </a:rPr>
              <a:t> </a:t>
            </a:r>
            <a:endParaRPr lang="nl-NL" dirty="0"/>
          </a:p>
          <a:p>
            <a:r>
              <a:rPr lang="nl-NL" dirty="0">
                <a:hlinkClick r:id="rId3"/>
              </a:rPr>
              <a:t>eendenkooi </a:t>
            </a:r>
            <a:r>
              <a:rPr lang="nl-NL" dirty="0" err="1">
                <a:hlinkClick r:id="rId3"/>
              </a:rPr>
              <a:t>warmond</a:t>
            </a:r>
            <a:r>
              <a:rPr lang="nl-NL" dirty="0">
                <a:hlinkClick r:id="rId3"/>
              </a:rPr>
              <a:t> - natuur</a:t>
            </a:r>
            <a:endParaRPr lang="nl-NL" dirty="0"/>
          </a:p>
          <a:p>
            <a:r>
              <a:rPr lang="nl-NL" dirty="0">
                <a:hlinkClick r:id="rId4"/>
              </a:rPr>
              <a:t>de eend: onze bekendste waggelende vogel</a:t>
            </a:r>
            <a:endParaRPr lang="nl-NL" dirty="0"/>
          </a:p>
          <a:p>
            <a:r>
              <a:rPr lang="nl-NL" dirty="0">
                <a:hlinkClick r:id="rId5"/>
              </a:rPr>
              <a:t>waarom krijgen eenden geen koude pootjes op het ijs</a:t>
            </a:r>
            <a:endParaRPr lang="nl-NL" dirty="0"/>
          </a:p>
        </p:txBody>
      </p:sp>
      <p:pic>
        <p:nvPicPr>
          <p:cNvPr id="4" name="Afbeelding 3"/>
          <p:cNvPicPr/>
          <p:nvPr/>
        </p:nvPicPr>
        <p:blipFill>
          <a:blip r:embed="rId6">
            <a:extLst>
              <a:ext uri="{28A0092B-C50C-407E-A947-70E740481C1C}">
                <a14:useLocalDpi xmlns:a14="http://schemas.microsoft.com/office/drawing/2010/main" val="0"/>
              </a:ext>
            </a:extLst>
          </a:blip>
          <a:stretch>
            <a:fillRect/>
          </a:stretch>
        </p:blipFill>
        <p:spPr>
          <a:xfrm>
            <a:off x="7607965" y="3874168"/>
            <a:ext cx="4475747" cy="2857835"/>
          </a:xfrm>
          <a:prstGeom prst="rect">
            <a:avLst/>
          </a:prstGeom>
        </p:spPr>
      </p:pic>
    </p:spTree>
    <p:extLst>
      <p:ext uri="{BB962C8B-B14F-4D97-AF65-F5344CB8AC3E}">
        <p14:creationId xmlns:p14="http://schemas.microsoft.com/office/powerpoint/2010/main" val="273259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Vragen n.a.v. het filmpje</a:t>
            </a:r>
          </a:p>
        </p:txBody>
      </p:sp>
      <p:sp>
        <p:nvSpPr>
          <p:cNvPr id="3" name="Tijdelijke aanduiding voor inhoud 2"/>
          <p:cNvSpPr>
            <a:spLocks noGrp="1"/>
          </p:cNvSpPr>
          <p:nvPr>
            <p:ph idx="1"/>
          </p:nvPr>
        </p:nvSpPr>
        <p:spPr/>
        <p:txBody>
          <a:bodyPr>
            <a:normAutofit/>
          </a:bodyPr>
          <a:lstStyle/>
          <a:p>
            <a:r>
              <a:rPr lang="nl-NL" sz="2400" dirty="0"/>
              <a:t>Wie is er al eens in een eendenkooi geweest?</a:t>
            </a:r>
          </a:p>
          <a:p>
            <a:r>
              <a:rPr lang="nl-NL" sz="2400" dirty="0"/>
              <a:t>Zo ja, wat vond je van de kooi?</a:t>
            </a:r>
          </a:p>
          <a:p>
            <a:r>
              <a:rPr lang="nl-NL" sz="2400" dirty="0"/>
              <a:t>Zo nee, wat denk je dat een eendenkooi is?</a:t>
            </a:r>
          </a:p>
          <a:p>
            <a:r>
              <a:rPr lang="nl-NL" sz="2400" dirty="0"/>
              <a:t>Wat vond je van het filmpje?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0" y="3206579"/>
            <a:ext cx="3651421" cy="3651421"/>
          </a:xfrm>
          <a:prstGeom prst="rect">
            <a:avLst/>
          </a:prstGeom>
        </p:spPr>
      </p:pic>
    </p:spTree>
    <p:extLst>
      <p:ext uri="{BB962C8B-B14F-4D97-AF65-F5344CB8AC3E}">
        <p14:creationId xmlns:p14="http://schemas.microsoft.com/office/powerpoint/2010/main" val="162000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100" b="1" dirty="0">
                <a:ea typeface="Times" panose="02020603050405020304" pitchFamily="18" charset="0"/>
                <a:cs typeface="Arial" panose="020B0604020202020204" pitchFamily="34" charset="0"/>
              </a:rPr>
              <a:t>De vragen bij ‘De kooiker in de eendenkooi’</a:t>
            </a:r>
            <a:br>
              <a:rPr lang="nl-NL" sz="3100" dirty="0">
                <a:ea typeface="Times" panose="02020603050405020304" pitchFamily="18" charset="0"/>
                <a:cs typeface="Times New Roman" panose="02020603050405020304" pitchFamily="18" charset="0"/>
              </a:rPr>
            </a:br>
            <a:endParaRPr lang="nl-NL" sz="3100" dirty="0"/>
          </a:p>
        </p:txBody>
      </p:sp>
      <p:sp>
        <p:nvSpPr>
          <p:cNvPr id="3" name="Tijdelijke aanduiding voor inhoud 2"/>
          <p:cNvSpPr>
            <a:spLocks noGrp="1"/>
          </p:cNvSpPr>
          <p:nvPr>
            <p:ph idx="1"/>
          </p:nvPr>
        </p:nvSpPr>
        <p:spPr>
          <a:xfrm>
            <a:off x="2589212" y="2133599"/>
            <a:ext cx="8915400" cy="4062663"/>
          </a:xfrm>
        </p:spPr>
        <p:txBody>
          <a:bodyPr>
            <a:normAutofit fontScale="85000" lnSpcReduction="20000"/>
          </a:bodyPr>
          <a:lstStyle/>
          <a:p>
            <a:r>
              <a:rPr lang="nl-NL" sz="2600" b="1" dirty="0">
                <a:ea typeface="Times" panose="02020603050405020304" pitchFamily="18" charset="0"/>
                <a:cs typeface="Arial" panose="020B0604020202020204" pitchFamily="34" charset="0"/>
              </a:rPr>
              <a:t>1. Deze tekst is </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a. een verhaaltekst</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b. een weettekst</a:t>
            </a:r>
            <a:endParaRPr lang="nl-NL" sz="2600" dirty="0">
              <a:ea typeface="Times" panose="02020603050405020304" pitchFamily="18" charset="0"/>
              <a:cs typeface="Times New Roman" panose="02020603050405020304" pitchFamily="18" charset="0"/>
            </a:endParaRPr>
          </a:p>
          <a:p>
            <a:pPr marL="114300" indent="0">
              <a:buNone/>
            </a:pPr>
            <a:r>
              <a:rPr lang="nl-NL" sz="2600" dirty="0">
                <a:ea typeface="Times" panose="02020603050405020304" pitchFamily="18" charset="0"/>
                <a:cs typeface="Arial" panose="020B0604020202020204" pitchFamily="34" charset="0"/>
              </a:rPr>
              <a:t> </a:t>
            </a:r>
            <a:endParaRPr lang="nl-NL" sz="2600" dirty="0">
              <a:ea typeface="Times" panose="02020603050405020304" pitchFamily="18" charset="0"/>
              <a:cs typeface="Times New Roman" panose="02020603050405020304" pitchFamily="18" charset="0"/>
            </a:endParaRPr>
          </a:p>
          <a:p>
            <a:r>
              <a:rPr lang="nl-NL" sz="2600" b="1" dirty="0">
                <a:ea typeface="Times" panose="02020603050405020304" pitchFamily="18" charset="0"/>
                <a:cs typeface="Arial" panose="020B0604020202020204" pitchFamily="34" charset="0"/>
              </a:rPr>
              <a:t>2. Wat is een eendenkooi?</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a. een hokje om een eend in te vangen</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b. een </a:t>
            </a:r>
            <a:r>
              <a:rPr lang="nl-NL" sz="2600" dirty="0" err="1">
                <a:ea typeface="Times" panose="02020603050405020304" pitchFamily="18" charset="0"/>
                <a:cs typeface="Arial" panose="020B0604020202020204" pitchFamily="34" charset="0"/>
              </a:rPr>
              <a:t>eendenvanggebied</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c. een plas water</a:t>
            </a:r>
            <a:endParaRPr lang="nl-NL" sz="2600" dirty="0">
              <a:ea typeface="Times" panose="02020603050405020304" pitchFamily="18" charset="0"/>
              <a:cs typeface="Times New Roman" panose="02020603050405020304" pitchFamily="18" charset="0"/>
            </a:endParaRPr>
          </a:p>
          <a:p>
            <a:pPr marL="0" indent="0">
              <a:buNone/>
            </a:pPr>
            <a:r>
              <a:rPr lang="nl-NL" sz="2600" dirty="0">
                <a:ea typeface="Times" panose="02020603050405020304" pitchFamily="18" charset="0"/>
                <a:cs typeface="Arial" panose="020B0604020202020204" pitchFamily="34" charset="0"/>
              </a:rPr>
              <a:t>d. een vangpijp</a:t>
            </a:r>
            <a:endParaRPr lang="nl-NL" sz="2600" dirty="0">
              <a:ea typeface="Times" panose="02020603050405020304" pitchFamily="18" charset="0"/>
              <a:cs typeface="Times New Roman" panose="02020603050405020304" pitchFamily="18" charset="0"/>
            </a:endParaRPr>
          </a:p>
          <a:p>
            <a:pPr marL="0" indent="0">
              <a:buNone/>
            </a:pPr>
            <a:r>
              <a:rPr lang="nl-NL" dirty="0">
                <a:latin typeface="Arial" panose="020B0604020202020204" pitchFamily="34" charset="0"/>
                <a:ea typeface="Times" panose="02020603050405020304" pitchFamily="18" charset="0"/>
                <a:cs typeface="Arial" panose="020B0604020202020204" pitchFamily="34" charset="0"/>
              </a:rPr>
              <a:t> </a:t>
            </a:r>
            <a:endParaRPr lang="nl-NL" sz="1600" dirty="0">
              <a:latin typeface="Arial" panose="020B0604020202020204" pitchFamily="34" charset="0"/>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000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a:xfrm>
            <a:off x="2589212" y="1098874"/>
            <a:ext cx="8915400" cy="4652211"/>
          </a:xfrm>
        </p:spPr>
        <p:txBody>
          <a:bodyPr>
            <a:noAutofit/>
          </a:bodyPr>
          <a:lstStyle/>
          <a:p>
            <a:r>
              <a:rPr lang="nl-NL" sz="2200" b="1" dirty="0">
                <a:cs typeface="Arial" panose="020B0604020202020204" pitchFamily="34" charset="0"/>
              </a:rPr>
              <a:t>3. Waarom moet de kooiker met een handzaag snoeien?</a:t>
            </a:r>
          </a:p>
          <a:p>
            <a:pPr marL="0" indent="0">
              <a:buNone/>
            </a:pPr>
            <a:r>
              <a:rPr lang="nl-NL" sz="2200" dirty="0">
                <a:cs typeface="Arial" panose="020B0604020202020204" pitchFamily="34" charset="0"/>
              </a:rPr>
              <a:t>a. een motorzaag is te gevaarlijk</a:t>
            </a:r>
          </a:p>
          <a:p>
            <a:pPr marL="0" indent="0">
              <a:buNone/>
            </a:pPr>
            <a:r>
              <a:rPr lang="nl-NL" sz="2200" dirty="0">
                <a:cs typeface="Arial" panose="020B0604020202020204" pitchFamily="34" charset="0"/>
              </a:rPr>
              <a:t>b. als het stormt maakt hij teveel lawaai</a:t>
            </a:r>
          </a:p>
          <a:p>
            <a:pPr marL="0" indent="0">
              <a:buNone/>
            </a:pPr>
            <a:r>
              <a:rPr lang="nl-NL" sz="2200" dirty="0">
                <a:cs typeface="Arial" panose="020B0604020202020204" pitchFamily="34" charset="0"/>
              </a:rPr>
              <a:t>c. een motorzaag maakt teveel lawaai</a:t>
            </a:r>
          </a:p>
          <a:p>
            <a:pPr marL="0" indent="0">
              <a:buNone/>
            </a:pPr>
            <a:r>
              <a:rPr lang="nl-NL" sz="2200" dirty="0">
                <a:cs typeface="Arial" panose="020B0604020202020204" pitchFamily="34" charset="0"/>
              </a:rPr>
              <a:t>d. dat is beter voor het milieu</a:t>
            </a:r>
          </a:p>
          <a:p>
            <a:pPr marL="0" indent="0">
              <a:buNone/>
            </a:pPr>
            <a:endParaRPr lang="nl-NL" sz="2200" dirty="0">
              <a:cs typeface="Arial" panose="020B0604020202020204" pitchFamily="34" charset="0"/>
            </a:endParaRPr>
          </a:p>
          <a:p>
            <a:r>
              <a:rPr lang="nl-NL" sz="2200" b="1" dirty="0">
                <a:cs typeface="Arial" panose="020B0604020202020204" pitchFamily="34" charset="0"/>
              </a:rPr>
              <a:t>4. Wat moet het hondje doen?</a:t>
            </a:r>
          </a:p>
          <a:p>
            <a:pPr marL="0" indent="0">
              <a:buNone/>
            </a:pPr>
            <a:r>
              <a:rPr lang="nl-NL" sz="2200" dirty="0">
                <a:cs typeface="Arial" panose="020B0604020202020204" pitchFamily="34" charset="0"/>
              </a:rPr>
              <a:t>a. de eenden de pijp in lokken</a:t>
            </a:r>
          </a:p>
          <a:p>
            <a:pPr marL="0" indent="0">
              <a:buNone/>
            </a:pPr>
            <a:r>
              <a:rPr lang="nl-NL" sz="2200" dirty="0">
                <a:cs typeface="Arial" panose="020B0604020202020204" pitchFamily="34" charset="0"/>
              </a:rPr>
              <a:t>b. de eenden opjagen</a:t>
            </a:r>
          </a:p>
          <a:p>
            <a:pPr marL="0" indent="0">
              <a:buNone/>
            </a:pPr>
            <a:r>
              <a:rPr lang="nl-NL" sz="2200" dirty="0">
                <a:cs typeface="Arial" panose="020B0604020202020204" pitchFamily="34" charset="0"/>
              </a:rPr>
              <a:t>c. de eenden vangen</a:t>
            </a:r>
          </a:p>
          <a:p>
            <a:pPr marL="0" indent="0">
              <a:buNone/>
            </a:pPr>
            <a:r>
              <a:rPr lang="nl-NL" sz="2200" dirty="0">
                <a:cs typeface="Arial" panose="020B0604020202020204" pitchFamily="34" charset="0"/>
              </a:rPr>
              <a:t>d. niets</a:t>
            </a:r>
          </a:p>
        </p:txBody>
      </p:sp>
    </p:spTree>
    <p:extLst>
      <p:ext uri="{BB962C8B-B14F-4D97-AF65-F5344CB8AC3E}">
        <p14:creationId xmlns:p14="http://schemas.microsoft.com/office/powerpoint/2010/main" val="163616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a:xfrm>
            <a:off x="2589212" y="1142992"/>
            <a:ext cx="8915400" cy="4605323"/>
          </a:xfrm>
        </p:spPr>
        <p:txBody>
          <a:bodyPr>
            <a:noAutofit/>
          </a:bodyPr>
          <a:lstStyle/>
          <a:p>
            <a:pPr>
              <a:lnSpc>
                <a:spcPct val="80000"/>
              </a:lnSpc>
            </a:pPr>
            <a:r>
              <a:rPr lang="nl-NL" sz="2200" b="1" dirty="0">
                <a:cs typeface="Arial" panose="020B0604020202020204" pitchFamily="34" charset="0"/>
              </a:rPr>
              <a:t>5. Wat zijn </a:t>
            </a:r>
            <a:r>
              <a:rPr lang="nl-NL" sz="2200" b="1" dirty="0" err="1">
                <a:cs typeface="Arial" panose="020B0604020202020204" pitchFamily="34" charset="0"/>
              </a:rPr>
              <a:t>staleenden</a:t>
            </a:r>
            <a:r>
              <a:rPr lang="nl-NL" sz="2200" b="1" dirty="0">
                <a:cs typeface="Arial" panose="020B0604020202020204" pitchFamily="34" charset="0"/>
              </a:rPr>
              <a:t>?</a:t>
            </a:r>
          </a:p>
          <a:p>
            <a:pPr marL="0" indent="0">
              <a:lnSpc>
                <a:spcPct val="80000"/>
              </a:lnSpc>
              <a:buNone/>
            </a:pPr>
            <a:r>
              <a:rPr lang="nl-NL" sz="2200" dirty="0">
                <a:cs typeface="Arial" panose="020B0604020202020204" pitchFamily="34" charset="0"/>
              </a:rPr>
              <a:t>a. eenden die slapen in een stal</a:t>
            </a:r>
          </a:p>
          <a:p>
            <a:pPr marL="0" indent="0">
              <a:lnSpc>
                <a:spcPct val="80000"/>
              </a:lnSpc>
              <a:buNone/>
            </a:pPr>
            <a:r>
              <a:rPr lang="nl-NL" sz="2200" dirty="0">
                <a:cs typeface="Arial" panose="020B0604020202020204" pitchFamily="34" charset="0"/>
              </a:rPr>
              <a:t>b. eenden die wilde eenden wegjagen</a:t>
            </a:r>
          </a:p>
          <a:p>
            <a:pPr marL="0" indent="0">
              <a:lnSpc>
                <a:spcPct val="80000"/>
              </a:lnSpc>
              <a:buNone/>
            </a:pPr>
            <a:r>
              <a:rPr lang="nl-NL" sz="2200" dirty="0">
                <a:cs typeface="Arial" panose="020B0604020202020204" pitchFamily="34" charset="0"/>
              </a:rPr>
              <a:t>c. een special soort eenden</a:t>
            </a:r>
          </a:p>
          <a:p>
            <a:pPr marL="0" indent="0">
              <a:lnSpc>
                <a:spcPct val="80000"/>
              </a:lnSpc>
              <a:buNone/>
            </a:pPr>
            <a:r>
              <a:rPr lang="nl-NL" sz="2200" dirty="0">
                <a:cs typeface="Arial" panose="020B0604020202020204" pitchFamily="34" charset="0"/>
              </a:rPr>
              <a:t>d. half-tamme eenden die het hele jaar op de plas blijven</a:t>
            </a:r>
          </a:p>
          <a:p>
            <a:pPr marL="0" indent="0">
              <a:lnSpc>
                <a:spcPct val="80000"/>
              </a:lnSpc>
              <a:buNone/>
            </a:pPr>
            <a:endParaRPr lang="nl-NL" sz="2200" dirty="0">
              <a:cs typeface="Arial" panose="020B0604020202020204" pitchFamily="34" charset="0"/>
            </a:endParaRPr>
          </a:p>
          <a:p>
            <a:pPr>
              <a:lnSpc>
                <a:spcPct val="80000"/>
              </a:lnSpc>
            </a:pPr>
            <a:r>
              <a:rPr lang="nl-NL" sz="2200" b="1" dirty="0">
                <a:cs typeface="Arial" panose="020B0604020202020204" pitchFamily="34" charset="0"/>
              </a:rPr>
              <a:t>6. Wat doet de kooiker als hij geen eenden vangt?</a:t>
            </a:r>
          </a:p>
          <a:p>
            <a:pPr marL="0" indent="0">
              <a:lnSpc>
                <a:spcPct val="80000"/>
              </a:lnSpc>
              <a:buNone/>
            </a:pPr>
            <a:r>
              <a:rPr lang="nl-NL" sz="2200" dirty="0">
                <a:cs typeface="Arial" panose="020B0604020202020204" pitchFamily="34" charset="0"/>
              </a:rPr>
              <a:t>a. dan heeft hij vakantie en kan hij uitrusten</a:t>
            </a:r>
          </a:p>
          <a:p>
            <a:pPr marL="0" indent="0">
              <a:lnSpc>
                <a:spcPct val="80000"/>
              </a:lnSpc>
              <a:buNone/>
            </a:pPr>
            <a:r>
              <a:rPr lang="nl-NL" sz="2200" dirty="0">
                <a:cs typeface="Arial" panose="020B0604020202020204" pitchFamily="34" charset="0"/>
              </a:rPr>
              <a:t>b. heel veel klussen in de eendenkooi</a:t>
            </a:r>
          </a:p>
          <a:p>
            <a:pPr marL="0" indent="0">
              <a:lnSpc>
                <a:spcPct val="80000"/>
              </a:lnSpc>
              <a:buNone/>
            </a:pPr>
            <a:r>
              <a:rPr lang="nl-NL" sz="2200" dirty="0">
                <a:cs typeface="Arial" panose="020B0604020202020204" pitchFamily="34" charset="0"/>
              </a:rPr>
              <a:t>c. broedkorven plaatsen</a:t>
            </a:r>
          </a:p>
          <a:p>
            <a:pPr marL="0" indent="0">
              <a:lnSpc>
                <a:spcPct val="80000"/>
              </a:lnSpc>
              <a:buNone/>
            </a:pPr>
            <a:r>
              <a:rPr lang="nl-NL" sz="2200" dirty="0">
                <a:cs typeface="Arial" panose="020B0604020202020204" pitchFamily="34" charset="0"/>
              </a:rPr>
              <a:t>d. eendeneieren rapen</a:t>
            </a:r>
          </a:p>
          <a:p>
            <a:pPr marL="0" indent="0">
              <a:lnSpc>
                <a:spcPct val="80000"/>
              </a:lnSpc>
              <a:buNone/>
            </a:pPr>
            <a:endParaRPr lang="nl-NL" sz="2200" dirty="0">
              <a:cs typeface="Arial" panose="020B0604020202020204" pitchFamily="34" charset="0"/>
            </a:endParaRPr>
          </a:p>
          <a:p>
            <a:pPr>
              <a:lnSpc>
                <a:spcPct val="80000"/>
              </a:lnSpc>
            </a:pPr>
            <a:r>
              <a:rPr lang="nl-NL" sz="2200" b="1" dirty="0">
                <a:cs typeface="Arial" panose="020B0604020202020204" pitchFamily="34" charset="0"/>
              </a:rPr>
              <a:t>7. Waarom worden de eenden gevangen?</a:t>
            </a:r>
          </a:p>
        </p:txBody>
      </p:sp>
    </p:spTree>
    <p:extLst>
      <p:ext uri="{BB962C8B-B14F-4D97-AF65-F5344CB8AC3E}">
        <p14:creationId xmlns:p14="http://schemas.microsoft.com/office/powerpoint/2010/main" val="3899524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l-PL" b="1" dirty="0"/>
              <a:t>Wat weet je van de eendenkooi?</a:t>
            </a:r>
            <a:br>
              <a:rPr lang="pl-PL" b="1" dirty="0"/>
            </a:br>
            <a:r>
              <a:rPr lang="pl-PL" b="1" dirty="0"/>
              <a:t>Opdracht 1</a:t>
            </a:r>
            <a:endParaRPr lang="nl-NL" b="1" dirty="0"/>
          </a:p>
        </p:txBody>
      </p:sp>
      <p:sp>
        <p:nvSpPr>
          <p:cNvPr id="5" name="Tijdelijke aanduiding voor inhoud 4"/>
          <p:cNvSpPr>
            <a:spLocks noGrp="1"/>
          </p:cNvSpPr>
          <p:nvPr>
            <p:ph idx="1"/>
          </p:nvPr>
        </p:nvSpPr>
        <p:spPr>
          <a:xfrm>
            <a:off x="2589212" y="1904999"/>
            <a:ext cx="8915400" cy="4700337"/>
          </a:xfrm>
        </p:spPr>
        <p:txBody>
          <a:bodyPr>
            <a:noAutofit/>
          </a:bodyPr>
          <a:lstStyle/>
          <a:p>
            <a:pPr marL="0" indent="0">
              <a:buNone/>
            </a:pPr>
            <a:r>
              <a:rPr lang="pl-PL" dirty="0"/>
              <a:t>Puzzel: v</a:t>
            </a:r>
            <a:r>
              <a:rPr lang="nl-NL" dirty="0" err="1"/>
              <a:t>ul</a:t>
            </a:r>
            <a:r>
              <a:rPr lang="nl-NL" dirty="0"/>
              <a:t> één woord in achter elke zin. Kies uit de volgende woorden: </a:t>
            </a:r>
            <a:r>
              <a:rPr lang="pl-PL" dirty="0"/>
              <a:t> </a:t>
            </a:r>
          </a:p>
          <a:p>
            <a:pPr marL="0" indent="0">
              <a:buNone/>
            </a:pPr>
            <a:r>
              <a:rPr lang="pl-PL" dirty="0"/>
              <a:t>			</a:t>
            </a:r>
            <a:r>
              <a:rPr lang="nl-NL" dirty="0"/>
              <a:t>afgericht – tam – uit – nieuwsgierig – rustig - uur </a:t>
            </a:r>
          </a:p>
          <a:p>
            <a:pPr marL="0" indent="0">
              <a:buNone/>
            </a:pPr>
            <a:r>
              <a:rPr lang="nl-NL" dirty="0"/>
              <a:t>De eerste letters vormen weer een woord</a:t>
            </a:r>
          </a:p>
          <a:p>
            <a:pPr marL="0" indent="0">
              <a:buNone/>
            </a:pPr>
            <a:endParaRPr lang="nl-NL" sz="1000" dirty="0"/>
          </a:p>
          <a:p>
            <a:r>
              <a:rPr lang="nl-NL" dirty="0"/>
              <a:t>wilde eenden zijn		      </a:t>
            </a:r>
            <a:r>
              <a:rPr lang="pl-PL" dirty="0"/>
              <a:t>				</a:t>
            </a:r>
            <a:r>
              <a:rPr lang="nl-NL" dirty="0"/>
              <a:t> </a:t>
            </a:r>
            <a:r>
              <a:rPr lang="pl-PL" dirty="0"/>
              <a:t>	    </a:t>
            </a:r>
            <a:r>
              <a:rPr lang="nl-NL" dirty="0"/>
              <a:t>.....................................................</a:t>
            </a:r>
          </a:p>
          <a:p>
            <a:r>
              <a:rPr lang="nl-NL" dirty="0"/>
              <a:t>een kooikerhond is goed	   </a:t>
            </a:r>
            <a:r>
              <a:rPr lang="pl-PL" dirty="0"/>
              <a:t>				    </a:t>
            </a:r>
            <a:r>
              <a:rPr lang="nl-NL" dirty="0"/>
              <a:t>.....................................................</a:t>
            </a:r>
          </a:p>
          <a:p>
            <a:r>
              <a:rPr lang="pl-PL" dirty="0"/>
              <a:t>l</a:t>
            </a:r>
            <a:r>
              <a:rPr lang="nl-NL" dirty="0" err="1"/>
              <a:t>okeenden</a:t>
            </a:r>
            <a:r>
              <a:rPr lang="nl-NL" dirty="0"/>
              <a:t> zijn			</a:t>
            </a:r>
            <a:r>
              <a:rPr lang="pl-PL" dirty="0"/>
              <a:t> 			           </a:t>
            </a:r>
            <a:r>
              <a:rPr lang="nl-NL" dirty="0"/>
              <a:t>.....................................................</a:t>
            </a:r>
          </a:p>
          <a:p>
            <a:r>
              <a:rPr lang="nl-NL" dirty="0"/>
              <a:t>op de kooiplas rusten veel watervogels    </a:t>
            </a:r>
            <a:r>
              <a:rPr lang="pl-PL" dirty="0"/>
              <a:t>	     </a:t>
            </a:r>
            <a:r>
              <a:rPr lang="nl-NL" dirty="0"/>
              <a:t>....................................................</a:t>
            </a:r>
          </a:p>
          <a:p>
            <a:r>
              <a:rPr lang="nl-NL" dirty="0"/>
              <a:t>het vangen van eenden is geduldwerk, het duurt soms wel een</a:t>
            </a:r>
            <a:r>
              <a:rPr lang="pl-PL" dirty="0"/>
              <a:t>  </a:t>
            </a:r>
            <a:r>
              <a:rPr lang="nl-NL" dirty="0"/>
              <a:t>...................</a:t>
            </a:r>
          </a:p>
          <a:p>
            <a:r>
              <a:rPr lang="nl-NL" dirty="0"/>
              <a:t>in het bos rond de kooiplas is het 	</a:t>
            </a:r>
            <a:r>
              <a:rPr lang="pl-PL" dirty="0"/>
              <a:t>                   </a:t>
            </a:r>
            <a:r>
              <a:rPr lang="nl-NL" dirty="0"/>
              <a:t>.....................................................</a:t>
            </a:r>
          </a:p>
          <a:p>
            <a:pPr marL="0" indent="0">
              <a:buNone/>
            </a:pPr>
            <a:r>
              <a:rPr lang="nl-NL" dirty="0"/>
              <a:t> Welk woord vormen de eerste letters van de 6 antwoorden?	...  ...  ...  ...  ...  ...</a:t>
            </a:r>
          </a:p>
          <a:p>
            <a:endParaRPr lang="nl-NL" dirty="0"/>
          </a:p>
        </p:txBody>
      </p:sp>
    </p:spTree>
    <p:extLst>
      <p:ext uri="{BB962C8B-B14F-4D97-AF65-F5344CB8AC3E}">
        <p14:creationId xmlns:p14="http://schemas.microsoft.com/office/powerpoint/2010/main" val="3259419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Antwoorden</a:t>
            </a:r>
            <a:r>
              <a:rPr lang="pl-PL" b="1" dirty="0"/>
              <a:t> van opdracht 1</a:t>
            </a:r>
            <a:endParaRPr lang="nl-NL" b="1" dirty="0"/>
          </a:p>
        </p:txBody>
      </p:sp>
      <p:sp>
        <p:nvSpPr>
          <p:cNvPr id="3" name="Tijdelijke aanduiding voor inhoud 2"/>
          <p:cNvSpPr>
            <a:spLocks noGrp="1"/>
          </p:cNvSpPr>
          <p:nvPr>
            <p:ph idx="1"/>
          </p:nvPr>
        </p:nvSpPr>
        <p:spPr>
          <a:xfrm>
            <a:off x="2589211" y="1768642"/>
            <a:ext cx="9334084" cy="4451684"/>
          </a:xfrm>
        </p:spPr>
        <p:txBody>
          <a:bodyPr>
            <a:normAutofit fontScale="92500"/>
          </a:bodyPr>
          <a:lstStyle/>
          <a:p>
            <a:pPr marL="0" indent="0">
              <a:buNone/>
            </a:pPr>
            <a:r>
              <a:rPr lang="nl-NL" sz="1900" dirty="0"/>
              <a:t>Puzzel: vul één woord in achter elke zin. Kies uit de volgende woorden:  </a:t>
            </a:r>
          </a:p>
          <a:p>
            <a:pPr marL="0" indent="0">
              <a:buNone/>
            </a:pPr>
            <a:r>
              <a:rPr lang="nl-NL" sz="1900" dirty="0"/>
              <a:t>			afgericht – tam – uit – nieuwsgierig – rustig - uur </a:t>
            </a:r>
          </a:p>
          <a:p>
            <a:pPr marL="0" indent="0">
              <a:buNone/>
            </a:pPr>
            <a:r>
              <a:rPr lang="nl-NL" sz="1900" dirty="0"/>
              <a:t>De eerste letters vormen weer een woord</a:t>
            </a:r>
          </a:p>
          <a:p>
            <a:endParaRPr lang="nl-NL" sz="1900" dirty="0"/>
          </a:p>
          <a:p>
            <a:r>
              <a:rPr lang="nl-NL" sz="1900" dirty="0"/>
              <a:t>wilde eenden zijn		 			 	   </a:t>
            </a:r>
            <a:r>
              <a:rPr lang="pl-PL" sz="1900" dirty="0"/>
              <a:t>      </a:t>
            </a:r>
            <a:r>
              <a:rPr lang="nl-NL" sz="1900" dirty="0"/>
              <a:t> </a:t>
            </a:r>
            <a:r>
              <a:rPr lang="pl-PL" sz="1900" dirty="0"/>
              <a:t>						</a:t>
            </a:r>
            <a:r>
              <a:rPr lang="pl-PL" sz="1900" b="1" dirty="0"/>
              <a:t>n</a:t>
            </a:r>
            <a:r>
              <a:rPr lang="pl-PL" sz="1900" dirty="0"/>
              <a:t>ieuwsgierig</a:t>
            </a:r>
          </a:p>
          <a:p>
            <a:r>
              <a:rPr lang="nl-NL" sz="1900" dirty="0"/>
              <a:t>een kooikerhond is goed	   			   </a:t>
            </a:r>
            <a:r>
              <a:rPr lang="pl-PL" sz="1900" dirty="0"/>
              <a:t>      </a:t>
            </a:r>
            <a:r>
              <a:rPr lang="nl-NL" sz="1900" dirty="0"/>
              <a:t> </a:t>
            </a:r>
            <a:r>
              <a:rPr lang="pl-PL" sz="1900" dirty="0"/>
              <a:t>						</a:t>
            </a:r>
            <a:r>
              <a:rPr lang="pl-PL" sz="1900" b="1" dirty="0"/>
              <a:t>a</a:t>
            </a:r>
            <a:r>
              <a:rPr lang="pl-PL" sz="1900" dirty="0"/>
              <a:t>fgericht</a:t>
            </a:r>
          </a:p>
          <a:p>
            <a:r>
              <a:rPr lang="nl-NL" sz="1900" dirty="0"/>
              <a:t>lokeenden zijn		 			       </a:t>
            </a:r>
            <a:r>
              <a:rPr lang="pl-PL" sz="1900" dirty="0"/>
              <a:t>       </a:t>
            </a:r>
            <a:r>
              <a:rPr lang="nl-NL" sz="1900" dirty="0"/>
              <a:t>   </a:t>
            </a:r>
            <a:r>
              <a:rPr lang="pl-PL" sz="1900" dirty="0"/>
              <a:t>						</a:t>
            </a:r>
            <a:r>
              <a:rPr lang="pl-PL" sz="1900" b="1" dirty="0"/>
              <a:t>t</a:t>
            </a:r>
            <a:r>
              <a:rPr lang="pl-PL" sz="1900" dirty="0"/>
              <a:t>am</a:t>
            </a:r>
          </a:p>
          <a:p>
            <a:r>
              <a:rPr lang="nl-NL" sz="1900" dirty="0"/>
              <a:t>de kooiplas rusten veel watervogels    	    </a:t>
            </a:r>
            <a:r>
              <a:rPr lang="pl-PL" sz="1900" dirty="0"/>
              <a:t>							</a:t>
            </a:r>
            <a:r>
              <a:rPr lang="pl-PL" sz="1900" b="1" dirty="0"/>
              <a:t>u</a:t>
            </a:r>
            <a:r>
              <a:rPr lang="pl-PL" sz="1900" dirty="0"/>
              <a:t>it</a:t>
            </a:r>
            <a:endParaRPr lang="nl-NL" sz="1900" dirty="0"/>
          </a:p>
          <a:p>
            <a:r>
              <a:rPr lang="nl-NL" sz="1900" dirty="0"/>
              <a:t>het vangen van eenden is geduldwerk, het duurt soms wel een  </a:t>
            </a:r>
            <a:r>
              <a:rPr lang="pl-PL" sz="1900" dirty="0"/>
              <a:t>	</a:t>
            </a:r>
            <a:r>
              <a:rPr lang="pl-PL" sz="1900" b="1" dirty="0"/>
              <a:t>u</a:t>
            </a:r>
            <a:r>
              <a:rPr lang="pl-PL" sz="1900" dirty="0"/>
              <a:t>ur</a:t>
            </a:r>
            <a:endParaRPr lang="nl-NL" sz="1900" dirty="0"/>
          </a:p>
          <a:p>
            <a:r>
              <a:rPr lang="nl-NL" sz="1900" dirty="0"/>
              <a:t>in het bos rond de kooiplas is het 	                   </a:t>
            </a:r>
            <a:r>
              <a:rPr lang="pl-PL" sz="1900" dirty="0"/>
              <a:t>						</a:t>
            </a:r>
            <a:r>
              <a:rPr lang="pl-PL" sz="1900" b="1" dirty="0"/>
              <a:t>r</a:t>
            </a:r>
            <a:r>
              <a:rPr lang="pl-PL" sz="1900" dirty="0"/>
              <a:t>ustig</a:t>
            </a:r>
            <a:endParaRPr lang="nl-NL" sz="1900" dirty="0"/>
          </a:p>
          <a:p>
            <a:r>
              <a:rPr lang="nl-NL" sz="1900" dirty="0"/>
              <a:t> Welk woord vormen de eerste letters van de 6 antwoorden?	</a:t>
            </a:r>
            <a:r>
              <a:rPr lang="pl-PL" sz="1900" b="1" dirty="0"/>
              <a:t>n</a:t>
            </a:r>
            <a:r>
              <a:rPr lang="nl-NL" sz="1900" b="1" dirty="0"/>
              <a:t>  </a:t>
            </a:r>
            <a:r>
              <a:rPr lang="pl-PL" sz="1900" b="1" dirty="0"/>
              <a:t>a</a:t>
            </a:r>
            <a:r>
              <a:rPr lang="nl-NL" sz="1900" b="1" dirty="0"/>
              <a:t>  </a:t>
            </a:r>
            <a:r>
              <a:rPr lang="pl-PL" sz="1900" b="1" dirty="0"/>
              <a:t>t</a:t>
            </a:r>
            <a:r>
              <a:rPr lang="nl-NL" sz="1900" b="1" dirty="0"/>
              <a:t>  </a:t>
            </a:r>
            <a:r>
              <a:rPr lang="pl-PL" sz="1900" b="1" dirty="0"/>
              <a:t>u</a:t>
            </a:r>
            <a:r>
              <a:rPr lang="nl-NL" sz="1900" b="1" dirty="0"/>
              <a:t>  </a:t>
            </a:r>
            <a:r>
              <a:rPr lang="pl-PL" sz="1900" b="1" dirty="0"/>
              <a:t>u</a:t>
            </a:r>
            <a:r>
              <a:rPr lang="nl-NL" sz="1900" b="1" dirty="0"/>
              <a:t>  </a:t>
            </a:r>
            <a:r>
              <a:rPr lang="pl-PL" sz="1900" b="1" dirty="0"/>
              <a:t>r</a:t>
            </a:r>
            <a:endParaRPr lang="nl-NL" sz="1900" b="1" dirty="0"/>
          </a:p>
          <a:p>
            <a:endParaRPr lang="nl-NL" dirty="0"/>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20930"/>
          <a:stretch/>
        </p:blipFill>
        <p:spPr>
          <a:xfrm rot="21233731">
            <a:off x="413060" y="4474871"/>
            <a:ext cx="2157761" cy="2274848"/>
          </a:xfrm>
          <a:prstGeom prst="rect">
            <a:avLst/>
          </a:prstGeom>
        </p:spPr>
      </p:pic>
    </p:spTree>
    <p:extLst>
      <p:ext uri="{BB962C8B-B14F-4D97-AF65-F5344CB8AC3E}">
        <p14:creationId xmlns:p14="http://schemas.microsoft.com/office/powerpoint/2010/main" val="776705232"/>
      </p:ext>
    </p:extLst>
  </p:cSld>
  <p:clrMapOvr>
    <a:masterClrMapping/>
  </p:clrMapOvr>
</p:sld>
</file>

<file path=ppt/theme/theme1.xml><?xml version="1.0" encoding="utf-8"?>
<a:theme xmlns:a="http://schemas.openxmlformats.org/drawingml/2006/main" name="Sliert">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732</TotalTime>
  <Words>1525</Words>
  <Application>Microsoft Office PowerPoint</Application>
  <PresentationFormat>Breedbeeld</PresentationFormat>
  <Paragraphs>215</Paragraphs>
  <Slides>19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19</vt:i4>
      </vt:variant>
    </vt:vector>
  </HeadingPairs>
  <TitlesOfParts>
    <vt:vector size="24" baseType="lpstr">
      <vt:lpstr>Arial</vt:lpstr>
      <vt:lpstr>Calibri</vt:lpstr>
      <vt:lpstr>Century Gothic</vt:lpstr>
      <vt:lpstr>Wingdings 3</vt:lpstr>
      <vt:lpstr>Sliert</vt:lpstr>
      <vt:lpstr>PowerPoint-presentatie</vt:lpstr>
      <vt:lpstr>Wat is een eendenkooi?</vt:lpstr>
      <vt:lpstr>Introductiefilmpjes Wat is een eendenkooi? </vt:lpstr>
      <vt:lpstr>Vragen n.a.v. het filmpje</vt:lpstr>
      <vt:lpstr>De vragen bij ‘De kooiker in de eendenkooi’ </vt:lpstr>
      <vt:lpstr>PowerPoint-presentatie</vt:lpstr>
      <vt:lpstr>PowerPoint-presentatie</vt:lpstr>
      <vt:lpstr>Wat weet je van de eendenkooi? Opdracht 1</vt:lpstr>
      <vt:lpstr>Antwoorden van opdracht 1</vt:lpstr>
      <vt:lpstr>Opdracht 2 Tien vragen</vt:lpstr>
      <vt:lpstr>Antwoorden opdracht 2 Tien vragen</vt:lpstr>
      <vt:lpstr>Uit welke onderdelen bestaat een eendenkooi? Opdracht 3</vt:lpstr>
      <vt:lpstr>Opdracht 3</vt:lpstr>
      <vt:lpstr>Antwoorden van opdracht 3</vt:lpstr>
      <vt:lpstr>Opdracht 4</vt:lpstr>
      <vt:lpstr>Antwoorden van opdracht 4</vt:lpstr>
      <vt:lpstr>Slobeend, die zich heeft laten vangen in de eendenkooi. Is weer vrijgelaten. Wat heeft deze een grote snavel!</vt:lpstr>
      <vt:lpstr>2 Wintertalingen: in elkaar gedoken om te slapen en warm te blijven. Ze slapen op 1 poot op een lat, dat lukt de andere eendensoorten niet. Doordat ze veilig op een hoge lat kunnen slapen zijn ze ook minder kwetsbaar voor roofdieren. Maar het blijft oppassen voor roofvogels. Daarom is de slaap van eenden altijd licht en blijven ze om beurten alert op mogelijk gevaar.</vt:lpstr>
      <vt:lpstr>De wilde eend:  een mannetje, een woerd.  Zie je zijn krulstaartje?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Lesprogramma Eendenkooien</dc:title>
  <dc:creator>Jeltje Kobes</dc:creator>
  <cp:lastModifiedBy>Danusia Hendriksz</cp:lastModifiedBy>
  <cp:revision>112</cp:revision>
  <cp:lastPrinted>2022-11-08T23:18:56Z</cp:lastPrinted>
  <dcterms:created xsi:type="dcterms:W3CDTF">2017-12-18T10:45:46Z</dcterms:created>
  <dcterms:modified xsi:type="dcterms:W3CDTF">2023-11-27T18:04:20Z</dcterms:modified>
</cp:coreProperties>
</file>